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5" r:id="rId2"/>
    <p:sldId id="257" r:id="rId3"/>
    <p:sldId id="256" r:id="rId4"/>
    <p:sldId id="259" r:id="rId5"/>
    <p:sldId id="261" r:id="rId6"/>
    <p:sldId id="263" r:id="rId7"/>
    <p:sldId id="269" r:id="rId8"/>
    <p:sldId id="266" r:id="rId9"/>
    <p:sldId id="267" r:id="rId10"/>
    <p:sldId id="268" r:id="rId11"/>
    <p:sldId id="271" r:id="rId12"/>
    <p:sldId id="270" r:id="rId13"/>
    <p:sldId id="272" r:id="rId14"/>
    <p:sldId id="279" r:id="rId15"/>
    <p:sldId id="273" r:id="rId16"/>
    <p:sldId id="280" r:id="rId17"/>
    <p:sldId id="282" r:id="rId18"/>
    <p:sldId id="281" r:id="rId19"/>
    <p:sldId id="277" r:id="rId20"/>
    <p:sldId id="278" r:id="rId21"/>
    <p:sldId id="275" r:id="rId22"/>
    <p:sldId id="26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86"/>
    <p:restoredTop sz="96405"/>
  </p:normalViewPr>
  <p:slideViewPr>
    <p:cSldViewPr snapToGrid="0" snapToObjects="1">
      <p:cViewPr varScale="1">
        <p:scale>
          <a:sx n="127" d="100"/>
          <a:sy n="127" d="100"/>
        </p:scale>
        <p:origin x="5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0A3DAD5-A5CD-C948-B16D-02781BEF3783}" type="datetimeFigureOut">
              <a:rPr lang="en-US" smtClean="0"/>
              <a:t>5/12/21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85F26-5A58-0D43-BEF1-8944693A1385}" type="slidenum">
              <a:rPr lang="en-US" smtClean="0"/>
              <a:t>‹#›</a:t>
            </a:fld>
            <a:endParaRPr lang="en-US"/>
          </a:p>
        </p:txBody>
      </p:sp>
    </p:spTree>
    <p:extLst>
      <p:ext uri="{BB962C8B-B14F-4D97-AF65-F5344CB8AC3E}">
        <p14:creationId xmlns:p14="http://schemas.microsoft.com/office/powerpoint/2010/main" val="3472155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A3DAD5-A5CD-C948-B16D-02781BEF3783}" type="datetimeFigureOut">
              <a:rPr lang="en-US" smtClean="0"/>
              <a:t>5/12/21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85F26-5A58-0D43-BEF1-8944693A1385}" type="slidenum">
              <a:rPr lang="en-US" smtClean="0"/>
              <a:t>‹#›</a:t>
            </a:fld>
            <a:endParaRPr lang="en-US"/>
          </a:p>
        </p:txBody>
      </p:sp>
    </p:spTree>
    <p:extLst>
      <p:ext uri="{BB962C8B-B14F-4D97-AF65-F5344CB8AC3E}">
        <p14:creationId xmlns:p14="http://schemas.microsoft.com/office/powerpoint/2010/main" val="39859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A0A3DAD5-A5CD-C948-B16D-02781BEF3783}" type="datetimeFigureOut">
              <a:rPr lang="en-US" smtClean="0"/>
              <a:t>5/12/21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85F26-5A58-0D43-BEF1-8944693A1385}" type="slidenum">
              <a:rPr lang="en-US" smtClean="0"/>
              <a:t>‹#›</a:t>
            </a:fld>
            <a:endParaRPr lang="en-US"/>
          </a:p>
        </p:txBody>
      </p:sp>
    </p:spTree>
    <p:extLst>
      <p:ext uri="{BB962C8B-B14F-4D97-AF65-F5344CB8AC3E}">
        <p14:creationId xmlns:p14="http://schemas.microsoft.com/office/powerpoint/2010/main" val="3015955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A0A3DAD5-A5CD-C948-B16D-02781BEF3783}" type="datetimeFigureOut">
              <a:rPr lang="en-US" smtClean="0"/>
              <a:t>5/12/21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185F26-5A58-0D43-BEF1-8944693A1385}" type="slidenum">
              <a:rPr lang="en-US" smtClean="0"/>
              <a:t>‹#›</a:t>
            </a:fld>
            <a:endParaRPr lang="en-US"/>
          </a:p>
        </p:txBody>
      </p:sp>
    </p:spTree>
    <p:extLst>
      <p:ext uri="{BB962C8B-B14F-4D97-AF65-F5344CB8AC3E}">
        <p14:creationId xmlns:p14="http://schemas.microsoft.com/office/powerpoint/2010/main" val="355822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A3DAD5-A5CD-C948-B16D-02781BEF3783}" type="datetimeFigureOut">
              <a:rPr lang="en-US" smtClean="0"/>
              <a:t>5/12/21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85F26-5A58-0D43-BEF1-8944693A1385}" type="slidenum">
              <a:rPr lang="en-US" smtClean="0"/>
              <a:t>‹#›</a:t>
            </a:fld>
            <a:endParaRPr lang="en-US"/>
          </a:p>
        </p:txBody>
      </p:sp>
    </p:spTree>
    <p:extLst>
      <p:ext uri="{BB962C8B-B14F-4D97-AF65-F5344CB8AC3E}">
        <p14:creationId xmlns:p14="http://schemas.microsoft.com/office/powerpoint/2010/main" val="4122812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A3DAD5-A5CD-C948-B16D-02781BEF3783}" type="datetimeFigureOut">
              <a:rPr lang="en-US" smtClean="0"/>
              <a:t>5/12/21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85F26-5A58-0D43-BEF1-8944693A1385}" type="slidenum">
              <a:rPr lang="en-US" smtClean="0"/>
              <a:t>‹#›</a:t>
            </a:fld>
            <a:endParaRPr lang="en-US"/>
          </a:p>
        </p:txBody>
      </p:sp>
    </p:spTree>
    <p:extLst>
      <p:ext uri="{BB962C8B-B14F-4D97-AF65-F5344CB8AC3E}">
        <p14:creationId xmlns:p14="http://schemas.microsoft.com/office/powerpoint/2010/main" val="722361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A3DAD5-A5CD-C948-B16D-02781BEF3783}" type="datetimeFigureOut">
              <a:rPr lang="en-US" smtClean="0"/>
              <a:t>5/12/21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85F26-5A58-0D43-BEF1-8944693A1385}" type="slidenum">
              <a:rPr lang="en-US" smtClean="0"/>
              <a:t>‹#›</a:t>
            </a:fld>
            <a:endParaRPr lang="en-US"/>
          </a:p>
        </p:txBody>
      </p:sp>
    </p:spTree>
    <p:extLst>
      <p:ext uri="{BB962C8B-B14F-4D97-AF65-F5344CB8AC3E}">
        <p14:creationId xmlns:p14="http://schemas.microsoft.com/office/powerpoint/2010/main" val="1563539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A3DAD5-A5CD-C948-B16D-02781BEF3783}" type="datetimeFigureOut">
              <a:rPr lang="en-US" smtClean="0"/>
              <a:t>5/12/21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85F26-5A58-0D43-BEF1-8944693A1385}" type="slidenum">
              <a:rPr lang="en-US" smtClean="0"/>
              <a:t>‹#›</a:t>
            </a:fld>
            <a:endParaRPr lang="en-US"/>
          </a:p>
        </p:txBody>
      </p:sp>
    </p:spTree>
    <p:extLst>
      <p:ext uri="{BB962C8B-B14F-4D97-AF65-F5344CB8AC3E}">
        <p14:creationId xmlns:p14="http://schemas.microsoft.com/office/powerpoint/2010/main" val="4231776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A3DAD5-A5CD-C948-B16D-02781BEF3783}" type="datetimeFigureOut">
              <a:rPr lang="en-US" smtClean="0"/>
              <a:t>5/12/21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85F26-5A58-0D43-BEF1-8944693A1385}" type="slidenum">
              <a:rPr lang="en-US" smtClean="0"/>
              <a:t>‹#›</a:t>
            </a:fld>
            <a:endParaRPr lang="en-US"/>
          </a:p>
        </p:txBody>
      </p:sp>
    </p:spTree>
    <p:extLst>
      <p:ext uri="{BB962C8B-B14F-4D97-AF65-F5344CB8AC3E}">
        <p14:creationId xmlns:p14="http://schemas.microsoft.com/office/powerpoint/2010/main" val="2228651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A3DAD5-A5CD-C948-B16D-02781BEF3783}" type="datetimeFigureOut">
              <a:rPr lang="en-US" smtClean="0"/>
              <a:t>5/12/21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185F26-5A58-0D43-BEF1-8944693A1385}" type="slidenum">
              <a:rPr lang="en-US" smtClean="0"/>
              <a:t>‹#›</a:t>
            </a:fld>
            <a:endParaRPr lang="en-US"/>
          </a:p>
        </p:txBody>
      </p:sp>
    </p:spTree>
    <p:extLst>
      <p:ext uri="{BB962C8B-B14F-4D97-AF65-F5344CB8AC3E}">
        <p14:creationId xmlns:p14="http://schemas.microsoft.com/office/powerpoint/2010/main" val="1231423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A3DAD5-A5CD-C948-B16D-02781BEF3783}" type="datetimeFigureOut">
              <a:rPr lang="en-US" smtClean="0"/>
              <a:t>5/12/21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185F26-5A58-0D43-BEF1-8944693A1385}" type="slidenum">
              <a:rPr lang="en-US" smtClean="0"/>
              <a:t>‹#›</a:t>
            </a:fld>
            <a:endParaRPr lang="en-US"/>
          </a:p>
        </p:txBody>
      </p:sp>
    </p:spTree>
    <p:extLst>
      <p:ext uri="{BB962C8B-B14F-4D97-AF65-F5344CB8AC3E}">
        <p14:creationId xmlns:p14="http://schemas.microsoft.com/office/powerpoint/2010/main" val="299211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A3DAD5-A5CD-C948-B16D-02781BEF3783}" type="datetimeFigureOut">
              <a:rPr lang="en-US" smtClean="0"/>
              <a:t>5/12/21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185F26-5A58-0D43-BEF1-8944693A1385}" type="slidenum">
              <a:rPr lang="en-US" smtClean="0"/>
              <a:t>‹#›</a:t>
            </a:fld>
            <a:endParaRPr lang="en-US"/>
          </a:p>
        </p:txBody>
      </p:sp>
    </p:spTree>
    <p:extLst>
      <p:ext uri="{BB962C8B-B14F-4D97-AF65-F5344CB8AC3E}">
        <p14:creationId xmlns:p14="http://schemas.microsoft.com/office/powerpoint/2010/main" val="2153737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A3DAD5-A5CD-C948-B16D-02781BEF3783}" type="datetimeFigureOut">
              <a:rPr lang="en-US" smtClean="0"/>
              <a:t>5/12/21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85F26-5A58-0D43-BEF1-8944693A1385}" type="slidenum">
              <a:rPr lang="en-US" smtClean="0"/>
              <a:t>‹#›</a:t>
            </a:fld>
            <a:endParaRPr lang="en-US"/>
          </a:p>
        </p:txBody>
      </p:sp>
    </p:spTree>
    <p:extLst>
      <p:ext uri="{BB962C8B-B14F-4D97-AF65-F5344CB8AC3E}">
        <p14:creationId xmlns:p14="http://schemas.microsoft.com/office/powerpoint/2010/main" val="82235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A0A3DAD5-A5CD-C948-B16D-02781BEF3783}" type="datetimeFigureOut">
              <a:rPr lang="en-US" smtClean="0"/>
              <a:t>5/12/21</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96185F26-5A58-0D43-BEF1-8944693A1385}" type="slidenum">
              <a:rPr lang="en-US" smtClean="0"/>
              <a:t>‹#›</a:t>
            </a:fld>
            <a:endParaRPr lang="en-US"/>
          </a:p>
        </p:txBody>
      </p:sp>
    </p:spTree>
    <p:extLst>
      <p:ext uri="{BB962C8B-B14F-4D97-AF65-F5344CB8AC3E}">
        <p14:creationId xmlns:p14="http://schemas.microsoft.com/office/powerpoint/2010/main" val="277333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A0A3DAD5-A5CD-C948-B16D-02781BEF3783}" type="datetimeFigureOut">
              <a:rPr lang="en-US" smtClean="0"/>
              <a:t>5/12/21</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96185F26-5A58-0D43-BEF1-8944693A1385}" type="slidenum">
              <a:rPr lang="en-US" smtClean="0"/>
              <a:t>‹#›</a:t>
            </a:fld>
            <a:endParaRPr lang="en-US"/>
          </a:p>
        </p:txBody>
      </p:sp>
    </p:spTree>
    <p:extLst>
      <p:ext uri="{BB962C8B-B14F-4D97-AF65-F5344CB8AC3E}">
        <p14:creationId xmlns:p14="http://schemas.microsoft.com/office/powerpoint/2010/main" val="209359463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B971D-AD79-8644-9FE4-98AFC9EE1803}"/>
              </a:ext>
            </a:extLst>
          </p:cNvPr>
          <p:cNvSpPr>
            <a:spLocks noGrp="1"/>
          </p:cNvSpPr>
          <p:nvPr>
            <p:ph type="ctrTitle"/>
          </p:nvPr>
        </p:nvSpPr>
        <p:spPr>
          <a:xfrm>
            <a:off x="0" y="0"/>
            <a:ext cx="10126494" cy="1481970"/>
          </a:xfrm>
          <a:solidFill>
            <a:srgbClr val="0070C0"/>
          </a:solidFill>
        </p:spPr>
        <p:txBody>
          <a:bodyPr/>
          <a:lstStyle/>
          <a:p>
            <a:r>
              <a:rPr lang="en-US" dirty="0"/>
              <a:t>        BMI-520 Final Project</a:t>
            </a:r>
          </a:p>
        </p:txBody>
      </p:sp>
      <p:pic>
        <p:nvPicPr>
          <p:cNvPr id="1026" name="Picture 2" descr="SVG - Autism SVG - Autism Heart Puzzle - Autism Awareness ...">
            <a:extLst>
              <a:ext uri="{FF2B5EF4-FFF2-40B4-BE49-F238E27FC236}">
                <a16:creationId xmlns:a16="http://schemas.microsoft.com/office/drawing/2014/main" id="{9A37A98A-08BA-DF4C-926C-BF77B96A9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494" y="0"/>
            <a:ext cx="2065505" cy="14491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0A047A-644B-004D-BF92-3D5629385B1C}"/>
              </a:ext>
            </a:extLst>
          </p:cNvPr>
          <p:cNvSpPr txBox="1"/>
          <p:nvPr/>
        </p:nvSpPr>
        <p:spPr>
          <a:xfrm>
            <a:off x="0" y="6398895"/>
            <a:ext cx="1459054" cy="369332"/>
          </a:xfrm>
          <a:prstGeom prst="rect">
            <a:avLst/>
          </a:prstGeom>
          <a:noFill/>
        </p:spPr>
        <p:txBody>
          <a:bodyPr wrap="none" rtlCol="0">
            <a:spAutoFit/>
          </a:bodyPr>
          <a:lstStyle/>
          <a:p>
            <a:r>
              <a:rPr lang="en-US" dirty="0"/>
              <a:t>Eileen Keck</a:t>
            </a:r>
          </a:p>
        </p:txBody>
      </p:sp>
      <p:sp>
        <p:nvSpPr>
          <p:cNvPr id="11" name="Content Placeholder 2">
            <a:extLst>
              <a:ext uri="{FF2B5EF4-FFF2-40B4-BE49-F238E27FC236}">
                <a16:creationId xmlns:a16="http://schemas.microsoft.com/office/drawing/2014/main" id="{60008605-0FA4-FE40-801E-6678CC0031DA}"/>
              </a:ext>
            </a:extLst>
          </p:cNvPr>
          <p:cNvSpPr txBox="1">
            <a:spLocks/>
          </p:cNvSpPr>
          <p:nvPr/>
        </p:nvSpPr>
        <p:spPr>
          <a:xfrm>
            <a:off x="1" y="1481970"/>
            <a:ext cx="12191999" cy="4916925"/>
          </a:xfrm>
          <a:prstGeom prst="rect">
            <a:avLst/>
          </a:prstGeom>
          <a:solidFill>
            <a:srgbClr val="0070C0"/>
          </a:solidFill>
          <a:ln>
            <a:noFill/>
          </a:ln>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solidFill>
                  <a:schemeClr val="accent1">
                    <a:lumMod val="60000"/>
                    <a:lumOff val="40000"/>
                  </a:schemeClr>
                </a:solidFill>
              </a:rPr>
              <a:t>Erik </a:t>
            </a:r>
            <a:r>
              <a:rPr lang="en-US" dirty="0" err="1">
                <a:solidFill>
                  <a:schemeClr val="accent1">
                    <a:lumMod val="60000"/>
                    <a:lumOff val="40000"/>
                  </a:schemeClr>
                </a:solidFill>
              </a:rPr>
              <a:t>Holmlin</a:t>
            </a:r>
            <a:r>
              <a:rPr lang="en-US" dirty="0">
                <a:solidFill>
                  <a:schemeClr val="accent1">
                    <a:lumMod val="60000"/>
                    <a:lumOff val="40000"/>
                  </a:schemeClr>
                </a:solidFill>
              </a:rPr>
              <a:t>, PhD, CEO of </a:t>
            </a:r>
            <a:r>
              <a:rPr lang="en-US" dirty="0" err="1">
                <a:solidFill>
                  <a:schemeClr val="accent1">
                    <a:lumMod val="60000"/>
                    <a:lumOff val="40000"/>
                  </a:schemeClr>
                </a:solidFill>
              </a:rPr>
              <a:t>Bionano</a:t>
            </a:r>
            <a:r>
              <a:rPr lang="en-US" dirty="0">
                <a:solidFill>
                  <a:schemeClr val="accent1">
                    <a:lumMod val="60000"/>
                    <a:lumOff val="40000"/>
                  </a:schemeClr>
                </a:solidFill>
              </a:rPr>
              <a:t> Genomics commented: “</a:t>
            </a:r>
            <a:r>
              <a:rPr lang="en-US" dirty="0">
                <a:solidFill>
                  <a:schemeClr val="accent6">
                    <a:lumMod val="20000"/>
                    <a:lumOff val="80000"/>
                  </a:schemeClr>
                </a:solidFill>
              </a:rPr>
              <a:t>ASD is typically diagnosed based on a child’s behavior, and only </a:t>
            </a:r>
            <a:r>
              <a:rPr lang="en-US" b="1" dirty="0">
                <a:solidFill>
                  <a:schemeClr val="accent6">
                    <a:lumMod val="20000"/>
                    <a:lumOff val="80000"/>
                  </a:schemeClr>
                </a:solidFill>
              </a:rPr>
              <a:t>3% of children with an ASD diagnosis get clinical genetic testing, which is recommended by a number of professional medical organizations including the American College of Medical Genetics and Genomics and the American Academy of Pediatrics</a:t>
            </a:r>
            <a:r>
              <a:rPr lang="en-US" dirty="0">
                <a:solidFill>
                  <a:schemeClr val="accent6">
                    <a:lumMod val="20000"/>
                    <a:lumOff val="80000"/>
                  </a:schemeClr>
                </a:solidFill>
              </a:rPr>
              <a:t>.</a:t>
            </a:r>
            <a:r>
              <a:rPr lang="en-US" dirty="0">
                <a:solidFill>
                  <a:schemeClr val="accent1">
                    <a:lumMod val="60000"/>
                    <a:lumOff val="40000"/>
                  </a:schemeClr>
                </a:solidFill>
              </a:rPr>
              <a:t> Widespread adoption of genetic testing is important to patients and families because it creates a better understanding of ASD, but more importantly, informs families and patients about immediate health risks associated with ASD that could personalize treatment options and provide potentially life-saving information.</a:t>
            </a:r>
          </a:p>
        </p:txBody>
      </p:sp>
      <p:sp>
        <p:nvSpPr>
          <p:cNvPr id="13" name="TextBox 12">
            <a:extLst>
              <a:ext uri="{FF2B5EF4-FFF2-40B4-BE49-F238E27FC236}">
                <a16:creationId xmlns:a16="http://schemas.microsoft.com/office/drawing/2014/main" id="{38D15400-6019-8F47-BDC3-5AF070ECDD91}"/>
              </a:ext>
            </a:extLst>
          </p:cNvPr>
          <p:cNvSpPr txBox="1"/>
          <p:nvPr/>
        </p:nvSpPr>
        <p:spPr>
          <a:xfrm>
            <a:off x="2371411" y="2675563"/>
            <a:ext cx="6149591" cy="369332"/>
          </a:xfrm>
          <a:prstGeom prst="rect">
            <a:avLst/>
          </a:prstGeom>
          <a:noFill/>
        </p:spPr>
        <p:txBody>
          <a:bodyPr wrap="square" rtlCol="0">
            <a:spAutoFit/>
          </a:bodyPr>
          <a:lstStyle/>
          <a:p>
            <a:r>
              <a:rPr lang="en-US" dirty="0"/>
              <a:t>Autism 1 in 54 children – Can Genomics Offer Relief</a:t>
            </a:r>
          </a:p>
        </p:txBody>
      </p:sp>
    </p:spTree>
    <p:extLst>
      <p:ext uri="{BB962C8B-B14F-4D97-AF65-F5344CB8AC3E}">
        <p14:creationId xmlns:p14="http://schemas.microsoft.com/office/powerpoint/2010/main" val="1736436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850B8-306E-114A-9881-A9D48F9BDE15}"/>
              </a:ext>
            </a:extLst>
          </p:cNvPr>
          <p:cNvSpPr>
            <a:spLocks noGrp="1"/>
          </p:cNvSpPr>
          <p:nvPr>
            <p:ph type="title"/>
          </p:nvPr>
        </p:nvSpPr>
        <p:spPr>
          <a:xfrm>
            <a:off x="314700" y="921850"/>
            <a:ext cx="10571998" cy="970450"/>
          </a:xfrm>
        </p:spPr>
        <p:txBody>
          <a:bodyPr/>
          <a:lstStyle/>
          <a:p>
            <a:r>
              <a:rPr lang="en-US" dirty="0"/>
              <a:t>Disorders</a:t>
            </a:r>
            <a:br>
              <a:rPr lang="en-US" dirty="0"/>
            </a:br>
            <a:r>
              <a:rPr lang="en-US" dirty="0"/>
              <a:t>manipulate data to gene, disorder for each disorder and order by Disorder</a:t>
            </a:r>
          </a:p>
        </p:txBody>
      </p:sp>
      <p:pic>
        <p:nvPicPr>
          <p:cNvPr id="4" name="Content Placeholder 3">
            <a:extLst>
              <a:ext uri="{FF2B5EF4-FFF2-40B4-BE49-F238E27FC236}">
                <a16:creationId xmlns:a16="http://schemas.microsoft.com/office/drawing/2014/main" id="{A8A6FF97-3790-A546-B6C2-47657B383DFD}"/>
              </a:ext>
            </a:extLst>
          </p:cNvPr>
          <p:cNvPicPr>
            <a:picLocks noGrp="1" noChangeAspect="1"/>
          </p:cNvPicPr>
          <p:nvPr>
            <p:ph idx="1"/>
          </p:nvPr>
        </p:nvPicPr>
        <p:blipFill>
          <a:blip r:embed="rId2"/>
          <a:stretch>
            <a:fillRect/>
          </a:stretch>
        </p:blipFill>
        <p:spPr>
          <a:xfrm>
            <a:off x="1" y="1892300"/>
            <a:ext cx="6451600" cy="4965700"/>
          </a:xfrm>
          <a:prstGeom prst="rect">
            <a:avLst/>
          </a:prstGeom>
        </p:spPr>
      </p:pic>
      <p:pic>
        <p:nvPicPr>
          <p:cNvPr id="5" name="Picture 4">
            <a:extLst>
              <a:ext uri="{FF2B5EF4-FFF2-40B4-BE49-F238E27FC236}">
                <a16:creationId xmlns:a16="http://schemas.microsoft.com/office/drawing/2014/main" id="{F8C74ADD-4E20-C94E-9DCC-96F7C22E042E}"/>
              </a:ext>
            </a:extLst>
          </p:cNvPr>
          <p:cNvPicPr/>
          <p:nvPr/>
        </p:nvPicPr>
        <p:blipFill>
          <a:blip r:embed="rId3"/>
          <a:stretch>
            <a:fillRect/>
          </a:stretch>
        </p:blipFill>
        <p:spPr>
          <a:xfrm>
            <a:off x="6451601" y="1892300"/>
            <a:ext cx="5740399" cy="4965700"/>
          </a:xfrm>
          <a:prstGeom prst="rect">
            <a:avLst/>
          </a:prstGeom>
        </p:spPr>
      </p:pic>
    </p:spTree>
    <p:extLst>
      <p:ext uri="{BB962C8B-B14F-4D97-AF65-F5344CB8AC3E}">
        <p14:creationId xmlns:p14="http://schemas.microsoft.com/office/powerpoint/2010/main" val="3760771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850B8-306E-114A-9881-A9D48F9BDE15}"/>
              </a:ext>
            </a:extLst>
          </p:cNvPr>
          <p:cNvSpPr>
            <a:spLocks noGrp="1"/>
          </p:cNvSpPr>
          <p:nvPr>
            <p:ph type="title"/>
          </p:nvPr>
        </p:nvSpPr>
        <p:spPr>
          <a:xfrm>
            <a:off x="314700" y="921850"/>
            <a:ext cx="10571998" cy="970450"/>
          </a:xfrm>
        </p:spPr>
        <p:txBody>
          <a:bodyPr/>
          <a:lstStyle/>
          <a:p>
            <a:r>
              <a:rPr lang="en-US" dirty="0"/>
              <a:t>Disorders</a:t>
            </a:r>
            <a:br>
              <a:rPr lang="en-US" dirty="0"/>
            </a:br>
            <a:r>
              <a:rPr lang="en-US" dirty="0"/>
              <a:t>manipulate data to gene, disorder for each disorder and order by Disorder</a:t>
            </a:r>
          </a:p>
        </p:txBody>
      </p:sp>
      <p:pic>
        <p:nvPicPr>
          <p:cNvPr id="7" name="Picture 6">
            <a:extLst>
              <a:ext uri="{FF2B5EF4-FFF2-40B4-BE49-F238E27FC236}">
                <a16:creationId xmlns:a16="http://schemas.microsoft.com/office/drawing/2014/main" id="{25855FB1-FEC2-3141-9EC5-455972CB34F8}"/>
              </a:ext>
            </a:extLst>
          </p:cNvPr>
          <p:cNvPicPr>
            <a:picLocks noChangeAspect="1"/>
          </p:cNvPicPr>
          <p:nvPr/>
        </p:nvPicPr>
        <p:blipFill>
          <a:blip r:embed="rId2"/>
          <a:stretch>
            <a:fillRect/>
          </a:stretch>
        </p:blipFill>
        <p:spPr>
          <a:xfrm>
            <a:off x="6336045" y="1892300"/>
            <a:ext cx="5855955" cy="4965699"/>
          </a:xfrm>
          <a:prstGeom prst="rect">
            <a:avLst/>
          </a:prstGeom>
        </p:spPr>
      </p:pic>
      <p:pic>
        <p:nvPicPr>
          <p:cNvPr id="8" name="Picture 7">
            <a:extLst>
              <a:ext uri="{FF2B5EF4-FFF2-40B4-BE49-F238E27FC236}">
                <a16:creationId xmlns:a16="http://schemas.microsoft.com/office/drawing/2014/main" id="{7F110298-B52D-D848-9083-22E5F236C798}"/>
              </a:ext>
            </a:extLst>
          </p:cNvPr>
          <p:cNvPicPr>
            <a:picLocks noChangeAspect="1"/>
          </p:cNvPicPr>
          <p:nvPr/>
        </p:nvPicPr>
        <p:blipFill>
          <a:blip r:embed="rId3"/>
          <a:stretch>
            <a:fillRect/>
          </a:stretch>
        </p:blipFill>
        <p:spPr>
          <a:xfrm>
            <a:off x="2" y="1892300"/>
            <a:ext cx="6336043" cy="5061159"/>
          </a:xfrm>
          <a:prstGeom prst="rect">
            <a:avLst/>
          </a:prstGeom>
        </p:spPr>
      </p:pic>
    </p:spTree>
    <p:extLst>
      <p:ext uri="{BB962C8B-B14F-4D97-AF65-F5344CB8AC3E}">
        <p14:creationId xmlns:p14="http://schemas.microsoft.com/office/powerpoint/2010/main" val="201160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BA22-D75D-014D-B378-6D9E6EBDB054}"/>
              </a:ext>
            </a:extLst>
          </p:cNvPr>
          <p:cNvSpPr>
            <a:spLocks noGrp="1"/>
          </p:cNvSpPr>
          <p:nvPr>
            <p:ph type="title"/>
          </p:nvPr>
        </p:nvSpPr>
        <p:spPr>
          <a:xfrm>
            <a:off x="810001" y="921850"/>
            <a:ext cx="10571998" cy="970450"/>
          </a:xfrm>
        </p:spPr>
        <p:txBody>
          <a:bodyPr/>
          <a:lstStyle/>
          <a:p>
            <a:r>
              <a:rPr lang="en-US" dirty="0"/>
              <a:t>GSEA - Pathway </a:t>
            </a:r>
            <a:br>
              <a:rPr lang="en-US" dirty="0"/>
            </a:br>
            <a:r>
              <a:rPr lang="en-US" dirty="0"/>
              <a:t>Provides </a:t>
            </a:r>
            <a:r>
              <a:rPr lang="en-US" dirty="0" err="1"/>
              <a:t>Kegg</a:t>
            </a:r>
            <a:r>
              <a:rPr lang="en-US" dirty="0"/>
              <a:t> Human Genome Dataset</a:t>
            </a:r>
            <a:br>
              <a:rPr lang="en-US" dirty="0"/>
            </a:br>
            <a:r>
              <a:rPr lang="en-US" sz="2000" dirty="0">
                <a:latin typeface="+mn-lt"/>
              </a:rPr>
              <a:t>Again manipulated data to </a:t>
            </a:r>
            <a:r>
              <a:rPr lang="en-US" sz="2000" dirty="0" err="1">
                <a:latin typeface="+mn-lt"/>
              </a:rPr>
              <a:t>Pathway,Gene</a:t>
            </a:r>
            <a:r>
              <a:rPr lang="en-US" sz="2000" dirty="0">
                <a:latin typeface="+mn-lt"/>
              </a:rPr>
              <a:t>, one per row </a:t>
            </a:r>
            <a:br>
              <a:rPr lang="en-US" sz="2000" dirty="0">
                <a:latin typeface="+mn-lt"/>
              </a:rPr>
            </a:br>
            <a:r>
              <a:rPr lang="en-US" sz="2000" dirty="0">
                <a:latin typeface="+mn-lt"/>
              </a:rPr>
              <a:t>Added Pathway Number and Number in Path final &lt; 20 Number in Path</a:t>
            </a:r>
          </a:p>
        </p:txBody>
      </p:sp>
      <p:pic>
        <p:nvPicPr>
          <p:cNvPr id="4" name="Picture 3">
            <a:extLst>
              <a:ext uri="{FF2B5EF4-FFF2-40B4-BE49-F238E27FC236}">
                <a16:creationId xmlns:a16="http://schemas.microsoft.com/office/drawing/2014/main" id="{B43ADDE4-CE58-7947-B400-B400740522E0}"/>
              </a:ext>
            </a:extLst>
          </p:cNvPr>
          <p:cNvPicPr/>
          <p:nvPr/>
        </p:nvPicPr>
        <p:blipFill>
          <a:blip r:embed="rId2"/>
          <a:stretch>
            <a:fillRect/>
          </a:stretch>
        </p:blipFill>
        <p:spPr>
          <a:xfrm>
            <a:off x="0" y="1892300"/>
            <a:ext cx="6946900" cy="4965700"/>
          </a:xfrm>
          <a:prstGeom prst="rect">
            <a:avLst/>
          </a:prstGeom>
        </p:spPr>
      </p:pic>
      <p:pic>
        <p:nvPicPr>
          <p:cNvPr id="5" name="Picture 4">
            <a:extLst>
              <a:ext uri="{FF2B5EF4-FFF2-40B4-BE49-F238E27FC236}">
                <a16:creationId xmlns:a16="http://schemas.microsoft.com/office/drawing/2014/main" id="{AA091987-5757-244B-B09D-533E9E5F9CEF}"/>
              </a:ext>
            </a:extLst>
          </p:cNvPr>
          <p:cNvPicPr>
            <a:picLocks noChangeAspect="1"/>
          </p:cNvPicPr>
          <p:nvPr/>
        </p:nvPicPr>
        <p:blipFill>
          <a:blip r:embed="rId3"/>
          <a:stretch>
            <a:fillRect/>
          </a:stretch>
        </p:blipFill>
        <p:spPr>
          <a:xfrm>
            <a:off x="6946900" y="1892300"/>
            <a:ext cx="5245100" cy="4965700"/>
          </a:xfrm>
          <a:prstGeom prst="rect">
            <a:avLst/>
          </a:prstGeom>
        </p:spPr>
      </p:pic>
    </p:spTree>
    <p:extLst>
      <p:ext uri="{BB962C8B-B14F-4D97-AF65-F5344CB8AC3E}">
        <p14:creationId xmlns:p14="http://schemas.microsoft.com/office/powerpoint/2010/main" val="3485823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755F44E-29D2-CE41-B350-AE2558E43215}"/>
              </a:ext>
            </a:extLst>
          </p:cNvPr>
          <p:cNvPicPr>
            <a:picLocks noGrp="1" noChangeAspect="1"/>
          </p:cNvPicPr>
          <p:nvPr>
            <p:ph idx="1"/>
          </p:nvPr>
        </p:nvPicPr>
        <p:blipFill>
          <a:blip r:embed="rId2"/>
          <a:stretch>
            <a:fillRect/>
          </a:stretch>
        </p:blipFill>
        <p:spPr>
          <a:xfrm>
            <a:off x="0" y="1879042"/>
            <a:ext cx="6096000" cy="4978957"/>
          </a:xfrm>
          <a:prstGeom prst="rect">
            <a:avLst/>
          </a:prstGeom>
        </p:spPr>
      </p:pic>
      <p:sp>
        <p:nvSpPr>
          <p:cNvPr id="5" name="Title 1">
            <a:extLst>
              <a:ext uri="{FF2B5EF4-FFF2-40B4-BE49-F238E27FC236}">
                <a16:creationId xmlns:a16="http://schemas.microsoft.com/office/drawing/2014/main" id="{42CDD9D2-28BA-2845-AB3A-F4566E47B1D8}"/>
              </a:ext>
            </a:extLst>
          </p:cNvPr>
          <p:cNvSpPr txBox="1">
            <a:spLocks/>
          </p:cNvSpPr>
          <p:nvPr/>
        </p:nvSpPr>
        <p:spPr>
          <a:xfrm>
            <a:off x="386257" y="81332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GSEA - Pathway </a:t>
            </a:r>
            <a:br>
              <a:rPr lang="en-US" dirty="0"/>
            </a:br>
            <a:r>
              <a:rPr lang="en-US" dirty="0"/>
              <a:t>Provides </a:t>
            </a:r>
            <a:r>
              <a:rPr lang="en-US" dirty="0" err="1"/>
              <a:t>Kegg</a:t>
            </a:r>
            <a:r>
              <a:rPr lang="en-US" dirty="0"/>
              <a:t> Human Genome Dataset</a:t>
            </a:r>
            <a:br>
              <a:rPr lang="en-US" dirty="0"/>
            </a:br>
            <a:r>
              <a:rPr lang="en-US" sz="2000" dirty="0">
                <a:latin typeface="+mn-lt"/>
              </a:rPr>
              <a:t>Added counts of Pathway and found positive correlation to genes  as expected</a:t>
            </a:r>
          </a:p>
          <a:p>
            <a:r>
              <a:rPr lang="en-US" sz="2000" dirty="0">
                <a:latin typeface="+mn-lt"/>
              </a:rPr>
              <a:t>Remove Pathway genes that are &gt;  20 in the pathway – Plot Pathway/Disorders</a:t>
            </a:r>
          </a:p>
        </p:txBody>
      </p:sp>
      <p:pic>
        <p:nvPicPr>
          <p:cNvPr id="8" name="Picture 2" descr="SVG - Autism SVG - Autism Heart Puzzle - Autism Awareness ...">
            <a:extLst>
              <a:ext uri="{FF2B5EF4-FFF2-40B4-BE49-F238E27FC236}">
                <a16:creationId xmlns:a16="http://schemas.microsoft.com/office/drawing/2014/main" id="{24BB33CF-441F-6643-9999-DCAA6FD6F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0236" y="0"/>
            <a:ext cx="1773955" cy="18790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412E939-39BE-9241-B7FC-6E801ADA27AC}"/>
              </a:ext>
            </a:extLst>
          </p:cNvPr>
          <p:cNvPicPr>
            <a:picLocks noChangeAspect="1"/>
          </p:cNvPicPr>
          <p:nvPr/>
        </p:nvPicPr>
        <p:blipFill>
          <a:blip r:embed="rId4"/>
          <a:stretch>
            <a:fillRect/>
          </a:stretch>
        </p:blipFill>
        <p:spPr>
          <a:xfrm>
            <a:off x="5918479" y="1879042"/>
            <a:ext cx="6273521" cy="4978958"/>
          </a:xfrm>
          <a:prstGeom prst="rect">
            <a:avLst/>
          </a:prstGeom>
        </p:spPr>
      </p:pic>
    </p:spTree>
    <p:extLst>
      <p:ext uri="{BB962C8B-B14F-4D97-AF65-F5344CB8AC3E}">
        <p14:creationId xmlns:p14="http://schemas.microsoft.com/office/powerpoint/2010/main" val="1620011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2CDD9D2-28BA-2845-AB3A-F4566E47B1D8}"/>
              </a:ext>
            </a:extLst>
          </p:cNvPr>
          <p:cNvSpPr txBox="1">
            <a:spLocks/>
          </p:cNvSpPr>
          <p:nvPr/>
        </p:nvSpPr>
        <p:spPr>
          <a:xfrm>
            <a:off x="386257" y="81332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GSEA - Pathway </a:t>
            </a:r>
            <a:br>
              <a:rPr lang="en-US" dirty="0"/>
            </a:br>
            <a:r>
              <a:rPr lang="en-US" dirty="0"/>
              <a:t>Provides </a:t>
            </a:r>
            <a:r>
              <a:rPr lang="en-US" dirty="0" err="1"/>
              <a:t>Kegg</a:t>
            </a:r>
            <a:r>
              <a:rPr lang="en-US" dirty="0"/>
              <a:t> Human Genome Dataset</a:t>
            </a:r>
            <a:br>
              <a:rPr lang="en-US" dirty="0"/>
            </a:br>
            <a:r>
              <a:rPr lang="en-US" sz="2000" dirty="0">
                <a:latin typeface="+mn-lt"/>
              </a:rPr>
              <a:t>Added counts of Pathway and found positive correlation to genes  as expected</a:t>
            </a:r>
          </a:p>
          <a:p>
            <a:r>
              <a:rPr lang="en-US" sz="2000" dirty="0">
                <a:latin typeface="+mn-lt"/>
              </a:rPr>
              <a:t>Remove Pathway genes that are &gt;  20 in the pathway – Plot Pathway/Disorders</a:t>
            </a:r>
          </a:p>
        </p:txBody>
      </p:sp>
      <p:pic>
        <p:nvPicPr>
          <p:cNvPr id="8" name="Picture 2" descr="SVG - Autism SVG - Autism Heart Puzzle - Autism Awareness ...">
            <a:extLst>
              <a:ext uri="{FF2B5EF4-FFF2-40B4-BE49-F238E27FC236}">
                <a16:creationId xmlns:a16="http://schemas.microsoft.com/office/drawing/2014/main" id="{24BB33CF-441F-6643-9999-DCAA6FD6F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0236" y="0"/>
            <a:ext cx="1773955" cy="1879042"/>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3DE303AA-6ABC-274D-9990-3FED95811924}"/>
              </a:ext>
            </a:extLst>
          </p:cNvPr>
          <p:cNvPicPr>
            <a:picLocks noGrp="1" noChangeAspect="1"/>
          </p:cNvPicPr>
          <p:nvPr>
            <p:ph idx="1"/>
          </p:nvPr>
        </p:nvPicPr>
        <p:blipFill>
          <a:blip r:embed="rId3"/>
          <a:stretch>
            <a:fillRect/>
          </a:stretch>
        </p:blipFill>
        <p:spPr>
          <a:xfrm>
            <a:off x="0" y="1879042"/>
            <a:ext cx="5918479" cy="4978957"/>
          </a:xfrm>
          <a:prstGeom prst="rect">
            <a:avLst/>
          </a:prstGeom>
        </p:spPr>
      </p:pic>
      <p:pic>
        <p:nvPicPr>
          <p:cNvPr id="10" name="Picture 9">
            <a:extLst>
              <a:ext uri="{FF2B5EF4-FFF2-40B4-BE49-F238E27FC236}">
                <a16:creationId xmlns:a16="http://schemas.microsoft.com/office/drawing/2014/main" id="{4F564DEF-5495-8647-8E74-037AA9C2A209}"/>
              </a:ext>
            </a:extLst>
          </p:cNvPr>
          <p:cNvPicPr>
            <a:picLocks noChangeAspect="1"/>
          </p:cNvPicPr>
          <p:nvPr/>
        </p:nvPicPr>
        <p:blipFill>
          <a:blip r:embed="rId4"/>
          <a:stretch>
            <a:fillRect/>
          </a:stretch>
        </p:blipFill>
        <p:spPr>
          <a:xfrm>
            <a:off x="5918479" y="1885505"/>
            <a:ext cx="6273522" cy="4978957"/>
          </a:xfrm>
          <a:prstGeom prst="rect">
            <a:avLst/>
          </a:prstGeom>
        </p:spPr>
      </p:pic>
    </p:spTree>
    <p:extLst>
      <p:ext uri="{BB962C8B-B14F-4D97-AF65-F5344CB8AC3E}">
        <p14:creationId xmlns:p14="http://schemas.microsoft.com/office/powerpoint/2010/main" val="3999401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artners &amp; Sponsors - Pathways Autism Trust">
            <a:extLst>
              <a:ext uri="{FF2B5EF4-FFF2-40B4-BE49-F238E27FC236}">
                <a16:creationId xmlns:a16="http://schemas.microsoft.com/office/drawing/2014/main" id="{8087269A-4055-524B-8B8C-49335A621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9909" y="-1"/>
            <a:ext cx="1772092" cy="188550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0941CEC3-ACDE-AF44-9258-21C35012DC10}"/>
              </a:ext>
            </a:extLst>
          </p:cNvPr>
          <p:cNvSpPr txBox="1">
            <a:spLocks/>
          </p:cNvSpPr>
          <p:nvPr/>
        </p:nvSpPr>
        <p:spPr>
          <a:xfrm>
            <a:off x="0" y="0"/>
            <a:ext cx="10419908" cy="1885506"/>
          </a:xfrm>
          <a:prstGeom prst="rect">
            <a:avLst/>
          </a:prstGeom>
          <a:solidFill>
            <a:srgbClr val="0070C0"/>
          </a:solidFill>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        Data Tells a Story</a:t>
            </a:r>
          </a:p>
          <a:p>
            <a:endParaRPr lang="en-US" dirty="0"/>
          </a:p>
        </p:txBody>
      </p:sp>
      <p:pic>
        <p:nvPicPr>
          <p:cNvPr id="7" name="Picture 6">
            <a:extLst>
              <a:ext uri="{FF2B5EF4-FFF2-40B4-BE49-F238E27FC236}">
                <a16:creationId xmlns:a16="http://schemas.microsoft.com/office/drawing/2014/main" id="{FA94789C-15E5-8241-959A-3EC4F884B8B9}"/>
              </a:ext>
            </a:extLst>
          </p:cNvPr>
          <p:cNvPicPr>
            <a:picLocks noChangeAspect="1"/>
          </p:cNvPicPr>
          <p:nvPr/>
        </p:nvPicPr>
        <p:blipFill>
          <a:blip r:embed="rId3"/>
          <a:stretch>
            <a:fillRect/>
          </a:stretch>
        </p:blipFill>
        <p:spPr>
          <a:xfrm>
            <a:off x="-1" y="1890567"/>
            <a:ext cx="6698513" cy="4988387"/>
          </a:xfrm>
          <a:prstGeom prst="rect">
            <a:avLst/>
          </a:prstGeom>
        </p:spPr>
      </p:pic>
      <p:pic>
        <p:nvPicPr>
          <p:cNvPr id="3" name="Picture 2">
            <a:extLst>
              <a:ext uri="{FF2B5EF4-FFF2-40B4-BE49-F238E27FC236}">
                <a16:creationId xmlns:a16="http://schemas.microsoft.com/office/drawing/2014/main" id="{DACCC27C-AD60-9F4D-8536-C6F0F87EE33C}"/>
              </a:ext>
            </a:extLst>
          </p:cNvPr>
          <p:cNvPicPr>
            <a:picLocks noChangeAspect="1"/>
          </p:cNvPicPr>
          <p:nvPr/>
        </p:nvPicPr>
        <p:blipFill>
          <a:blip r:embed="rId4"/>
          <a:stretch>
            <a:fillRect/>
          </a:stretch>
        </p:blipFill>
        <p:spPr>
          <a:xfrm>
            <a:off x="5114611" y="1885506"/>
            <a:ext cx="7077389" cy="4972494"/>
          </a:xfrm>
          <a:prstGeom prst="rect">
            <a:avLst/>
          </a:prstGeom>
        </p:spPr>
      </p:pic>
    </p:spTree>
    <p:extLst>
      <p:ext uri="{BB962C8B-B14F-4D97-AF65-F5344CB8AC3E}">
        <p14:creationId xmlns:p14="http://schemas.microsoft.com/office/powerpoint/2010/main" val="1592341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artners &amp; Sponsors - Pathways Autism Trust">
            <a:extLst>
              <a:ext uri="{FF2B5EF4-FFF2-40B4-BE49-F238E27FC236}">
                <a16:creationId xmlns:a16="http://schemas.microsoft.com/office/drawing/2014/main" id="{8087269A-4055-524B-8B8C-49335A621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9909" y="-1"/>
            <a:ext cx="1772092" cy="188550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0941CEC3-ACDE-AF44-9258-21C35012DC10}"/>
              </a:ext>
            </a:extLst>
          </p:cNvPr>
          <p:cNvSpPr txBox="1">
            <a:spLocks/>
          </p:cNvSpPr>
          <p:nvPr/>
        </p:nvSpPr>
        <p:spPr>
          <a:xfrm>
            <a:off x="1788607" y="-9697"/>
            <a:ext cx="8614786" cy="1885506"/>
          </a:xfrm>
          <a:prstGeom prst="rect">
            <a:avLst/>
          </a:prstGeom>
          <a:solidFill>
            <a:srgbClr val="0070C0"/>
          </a:solidFill>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        Data Tells a Story</a:t>
            </a:r>
          </a:p>
          <a:p>
            <a:pPr algn="ctr"/>
            <a:r>
              <a:rPr lang="en-US" dirty="0"/>
              <a:t>After Panda I Love Tableau</a:t>
            </a:r>
          </a:p>
          <a:p>
            <a:endParaRPr lang="en-US" dirty="0"/>
          </a:p>
        </p:txBody>
      </p:sp>
      <p:pic>
        <p:nvPicPr>
          <p:cNvPr id="10" name="Picture 9">
            <a:extLst>
              <a:ext uri="{FF2B5EF4-FFF2-40B4-BE49-F238E27FC236}">
                <a16:creationId xmlns:a16="http://schemas.microsoft.com/office/drawing/2014/main" id="{F4024DB2-50D6-FA41-8F16-704897A212F5}"/>
              </a:ext>
            </a:extLst>
          </p:cNvPr>
          <p:cNvPicPr>
            <a:picLocks noChangeAspect="1"/>
          </p:cNvPicPr>
          <p:nvPr/>
        </p:nvPicPr>
        <p:blipFill>
          <a:blip r:embed="rId3"/>
          <a:stretch>
            <a:fillRect/>
          </a:stretch>
        </p:blipFill>
        <p:spPr>
          <a:xfrm>
            <a:off x="5918479" y="1879041"/>
            <a:ext cx="6273521" cy="5225143"/>
          </a:xfrm>
          <a:prstGeom prst="rect">
            <a:avLst/>
          </a:prstGeom>
        </p:spPr>
      </p:pic>
      <p:pic>
        <p:nvPicPr>
          <p:cNvPr id="4" name="Picture 3">
            <a:extLst>
              <a:ext uri="{FF2B5EF4-FFF2-40B4-BE49-F238E27FC236}">
                <a16:creationId xmlns:a16="http://schemas.microsoft.com/office/drawing/2014/main" id="{27A77EB3-7B13-5749-9B90-461F047A4EFC}"/>
              </a:ext>
            </a:extLst>
          </p:cNvPr>
          <p:cNvPicPr>
            <a:picLocks noChangeAspect="1"/>
          </p:cNvPicPr>
          <p:nvPr/>
        </p:nvPicPr>
        <p:blipFill>
          <a:blip r:embed="rId4"/>
          <a:stretch>
            <a:fillRect/>
          </a:stretch>
        </p:blipFill>
        <p:spPr>
          <a:xfrm>
            <a:off x="-1" y="1885506"/>
            <a:ext cx="6096001" cy="5380892"/>
          </a:xfrm>
          <a:prstGeom prst="rect">
            <a:avLst/>
          </a:prstGeom>
        </p:spPr>
      </p:pic>
      <p:pic>
        <p:nvPicPr>
          <p:cNvPr id="5" name="Picture 4">
            <a:extLst>
              <a:ext uri="{FF2B5EF4-FFF2-40B4-BE49-F238E27FC236}">
                <a16:creationId xmlns:a16="http://schemas.microsoft.com/office/drawing/2014/main" id="{12B093C7-F643-7E41-9A15-993237B587C2}"/>
              </a:ext>
            </a:extLst>
          </p:cNvPr>
          <p:cNvPicPr>
            <a:picLocks noChangeAspect="1"/>
          </p:cNvPicPr>
          <p:nvPr/>
        </p:nvPicPr>
        <p:blipFill>
          <a:blip r:embed="rId5"/>
          <a:stretch>
            <a:fillRect/>
          </a:stretch>
        </p:blipFill>
        <p:spPr>
          <a:xfrm>
            <a:off x="-2" y="6465"/>
            <a:ext cx="2329154" cy="1885506"/>
          </a:xfrm>
          <a:prstGeom prst="rect">
            <a:avLst/>
          </a:prstGeom>
        </p:spPr>
      </p:pic>
    </p:spTree>
    <p:extLst>
      <p:ext uri="{BB962C8B-B14F-4D97-AF65-F5344CB8AC3E}">
        <p14:creationId xmlns:p14="http://schemas.microsoft.com/office/powerpoint/2010/main" val="1784179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artners &amp; Sponsors - Pathways Autism Trust">
            <a:extLst>
              <a:ext uri="{FF2B5EF4-FFF2-40B4-BE49-F238E27FC236}">
                <a16:creationId xmlns:a16="http://schemas.microsoft.com/office/drawing/2014/main" id="{8087269A-4055-524B-8B8C-49335A621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9909" y="-1"/>
            <a:ext cx="1772092" cy="188550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0941CEC3-ACDE-AF44-9258-21C35012DC10}"/>
              </a:ext>
            </a:extLst>
          </p:cNvPr>
          <p:cNvSpPr txBox="1">
            <a:spLocks/>
          </p:cNvSpPr>
          <p:nvPr/>
        </p:nvSpPr>
        <p:spPr>
          <a:xfrm>
            <a:off x="1788607" y="-9697"/>
            <a:ext cx="8614786" cy="1885506"/>
          </a:xfrm>
          <a:prstGeom prst="rect">
            <a:avLst/>
          </a:prstGeom>
          <a:solidFill>
            <a:srgbClr val="0070C0"/>
          </a:solidFill>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        Data Tells a Story</a:t>
            </a:r>
          </a:p>
          <a:p>
            <a:pPr algn="ctr"/>
            <a:r>
              <a:rPr lang="en-US" dirty="0"/>
              <a:t>After Panda I Love Tableau</a:t>
            </a:r>
          </a:p>
          <a:p>
            <a:endParaRPr lang="en-US" dirty="0"/>
          </a:p>
        </p:txBody>
      </p:sp>
      <p:pic>
        <p:nvPicPr>
          <p:cNvPr id="5" name="Picture 4">
            <a:extLst>
              <a:ext uri="{FF2B5EF4-FFF2-40B4-BE49-F238E27FC236}">
                <a16:creationId xmlns:a16="http://schemas.microsoft.com/office/drawing/2014/main" id="{12B093C7-F643-7E41-9A15-993237B587C2}"/>
              </a:ext>
            </a:extLst>
          </p:cNvPr>
          <p:cNvPicPr>
            <a:picLocks noChangeAspect="1"/>
          </p:cNvPicPr>
          <p:nvPr/>
        </p:nvPicPr>
        <p:blipFill>
          <a:blip r:embed="rId3"/>
          <a:stretch>
            <a:fillRect/>
          </a:stretch>
        </p:blipFill>
        <p:spPr>
          <a:xfrm>
            <a:off x="-2" y="6465"/>
            <a:ext cx="2329154" cy="1885506"/>
          </a:xfrm>
          <a:prstGeom prst="rect">
            <a:avLst/>
          </a:prstGeom>
        </p:spPr>
      </p:pic>
      <p:pic>
        <p:nvPicPr>
          <p:cNvPr id="2" name="Picture 1">
            <a:extLst>
              <a:ext uri="{FF2B5EF4-FFF2-40B4-BE49-F238E27FC236}">
                <a16:creationId xmlns:a16="http://schemas.microsoft.com/office/drawing/2014/main" id="{1B44841B-1282-A547-BED0-0D7C143DBEAE}"/>
              </a:ext>
            </a:extLst>
          </p:cNvPr>
          <p:cNvPicPr>
            <a:picLocks noChangeAspect="1"/>
          </p:cNvPicPr>
          <p:nvPr/>
        </p:nvPicPr>
        <p:blipFill>
          <a:blip r:embed="rId4"/>
          <a:stretch>
            <a:fillRect/>
          </a:stretch>
        </p:blipFill>
        <p:spPr>
          <a:xfrm>
            <a:off x="0" y="1875809"/>
            <a:ext cx="5918478" cy="4975725"/>
          </a:xfrm>
          <a:prstGeom prst="rect">
            <a:avLst/>
          </a:prstGeom>
        </p:spPr>
      </p:pic>
      <p:pic>
        <p:nvPicPr>
          <p:cNvPr id="3" name="Picture 2">
            <a:extLst>
              <a:ext uri="{FF2B5EF4-FFF2-40B4-BE49-F238E27FC236}">
                <a16:creationId xmlns:a16="http://schemas.microsoft.com/office/drawing/2014/main" id="{561DE3CA-6384-BA46-B821-84A81FE62FCF}"/>
              </a:ext>
            </a:extLst>
          </p:cNvPr>
          <p:cNvPicPr>
            <a:picLocks noChangeAspect="1"/>
          </p:cNvPicPr>
          <p:nvPr/>
        </p:nvPicPr>
        <p:blipFill>
          <a:blip r:embed="rId5"/>
          <a:stretch>
            <a:fillRect/>
          </a:stretch>
        </p:blipFill>
        <p:spPr>
          <a:xfrm>
            <a:off x="5918478" y="1891971"/>
            <a:ext cx="6273522" cy="4975725"/>
          </a:xfrm>
          <a:prstGeom prst="rect">
            <a:avLst/>
          </a:prstGeom>
        </p:spPr>
      </p:pic>
    </p:spTree>
    <p:extLst>
      <p:ext uri="{BB962C8B-B14F-4D97-AF65-F5344CB8AC3E}">
        <p14:creationId xmlns:p14="http://schemas.microsoft.com/office/powerpoint/2010/main" val="3133028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artners &amp; Sponsors - Pathways Autism Trust">
            <a:extLst>
              <a:ext uri="{FF2B5EF4-FFF2-40B4-BE49-F238E27FC236}">
                <a16:creationId xmlns:a16="http://schemas.microsoft.com/office/drawing/2014/main" id="{8087269A-4055-524B-8B8C-49335A621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9909" y="0"/>
            <a:ext cx="1772092" cy="162783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0941CEC3-ACDE-AF44-9258-21C35012DC10}"/>
              </a:ext>
            </a:extLst>
          </p:cNvPr>
          <p:cNvSpPr txBox="1">
            <a:spLocks/>
          </p:cNvSpPr>
          <p:nvPr/>
        </p:nvSpPr>
        <p:spPr>
          <a:xfrm>
            <a:off x="1" y="1"/>
            <a:ext cx="10419908" cy="1899138"/>
          </a:xfrm>
          <a:prstGeom prst="rect">
            <a:avLst/>
          </a:prstGeom>
          <a:solidFill>
            <a:srgbClr val="0070C0"/>
          </a:solidFill>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        Borrowed from Grand Rounds</a:t>
            </a:r>
          </a:p>
          <a:p>
            <a:pPr algn="ctr"/>
            <a:r>
              <a:rPr lang="en-US" dirty="0"/>
              <a:t>Brain based Personal Patient Care</a:t>
            </a:r>
          </a:p>
          <a:p>
            <a:endParaRPr lang="en-US" dirty="0"/>
          </a:p>
        </p:txBody>
      </p:sp>
      <p:pic>
        <p:nvPicPr>
          <p:cNvPr id="6" name="Picture 5">
            <a:extLst>
              <a:ext uri="{FF2B5EF4-FFF2-40B4-BE49-F238E27FC236}">
                <a16:creationId xmlns:a16="http://schemas.microsoft.com/office/drawing/2014/main" id="{CDECA698-7D27-E444-B5BF-8161BC940751}"/>
              </a:ext>
            </a:extLst>
          </p:cNvPr>
          <p:cNvPicPr/>
          <p:nvPr/>
        </p:nvPicPr>
        <p:blipFill>
          <a:blip r:embed="rId3"/>
          <a:stretch>
            <a:fillRect/>
          </a:stretch>
        </p:blipFill>
        <p:spPr>
          <a:xfrm>
            <a:off x="-43543" y="1627833"/>
            <a:ext cx="12279085" cy="5230167"/>
          </a:xfrm>
          <a:prstGeom prst="rect">
            <a:avLst/>
          </a:prstGeom>
        </p:spPr>
      </p:pic>
    </p:spTree>
    <p:extLst>
      <p:ext uri="{BB962C8B-B14F-4D97-AF65-F5344CB8AC3E}">
        <p14:creationId xmlns:p14="http://schemas.microsoft.com/office/powerpoint/2010/main" val="3346840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artners &amp; Sponsors - Pathways Autism Trust">
            <a:extLst>
              <a:ext uri="{FF2B5EF4-FFF2-40B4-BE49-F238E27FC236}">
                <a16:creationId xmlns:a16="http://schemas.microsoft.com/office/drawing/2014/main" id="{8087269A-4055-524B-8B8C-49335A621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7096" y="-1"/>
            <a:ext cx="2404906" cy="198318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0941CEC3-ACDE-AF44-9258-21C35012DC10}"/>
              </a:ext>
            </a:extLst>
          </p:cNvPr>
          <p:cNvSpPr txBox="1">
            <a:spLocks/>
          </p:cNvSpPr>
          <p:nvPr/>
        </p:nvSpPr>
        <p:spPr>
          <a:xfrm>
            <a:off x="0" y="0"/>
            <a:ext cx="9787095" cy="913616"/>
          </a:xfrm>
          <a:prstGeom prst="rect">
            <a:avLst/>
          </a:prstGeom>
          <a:solidFill>
            <a:srgbClr val="0070C0"/>
          </a:solidFill>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dirty="0">
                <a:latin typeface="+mn-lt"/>
              </a:rPr>
              <a:t>https://</a:t>
            </a:r>
            <a:r>
              <a:rPr lang="en-US" sz="2000" dirty="0" err="1">
                <a:latin typeface="+mn-lt"/>
              </a:rPr>
              <a:t>github.com</a:t>
            </a:r>
            <a:r>
              <a:rPr lang="en-US" sz="2000" dirty="0">
                <a:latin typeface="+mn-lt"/>
              </a:rPr>
              <a:t>/Bluestars1/BMI520-Autism-Genes</a:t>
            </a:r>
          </a:p>
        </p:txBody>
      </p:sp>
      <p:pic>
        <p:nvPicPr>
          <p:cNvPr id="2" name="Picture 1">
            <a:extLst>
              <a:ext uri="{FF2B5EF4-FFF2-40B4-BE49-F238E27FC236}">
                <a16:creationId xmlns:a16="http://schemas.microsoft.com/office/drawing/2014/main" id="{045FE80A-1F94-2C43-8300-112926738610}"/>
              </a:ext>
            </a:extLst>
          </p:cNvPr>
          <p:cNvPicPr>
            <a:picLocks noChangeAspect="1"/>
          </p:cNvPicPr>
          <p:nvPr/>
        </p:nvPicPr>
        <p:blipFill>
          <a:blip r:embed="rId3"/>
          <a:stretch>
            <a:fillRect/>
          </a:stretch>
        </p:blipFill>
        <p:spPr>
          <a:xfrm>
            <a:off x="0" y="1885504"/>
            <a:ext cx="12191999" cy="4972495"/>
          </a:xfrm>
          <a:prstGeom prst="rect">
            <a:avLst/>
          </a:prstGeom>
        </p:spPr>
      </p:pic>
      <p:pic>
        <p:nvPicPr>
          <p:cNvPr id="3" name="Picture 2">
            <a:extLst>
              <a:ext uri="{FF2B5EF4-FFF2-40B4-BE49-F238E27FC236}">
                <a16:creationId xmlns:a16="http://schemas.microsoft.com/office/drawing/2014/main" id="{1E4EBF7C-4E0B-2B45-B239-55DC639317D3}"/>
              </a:ext>
            </a:extLst>
          </p:cNvPr>
          <p:cNvPicPr>
            <a:picLocks noChangeAspect="1"/>
          </p:cNvPicPr>
          <p:nvPr/>
        </p:nvPicPr>
        <p:blipFill>
          <a:blip r:embed="rId4"/>
          <a:stretch>
            <a:fillRect/>
          </a:stretch>
        </p:blipFill>
        <p:spPr>
          <a:xfrm>
            <a:off x="0" y="-29136"/>
            <a:ext cx="1211174" cy="913616"/>
          </a:xfrm>
          <a:prstGeom prst="rect">
            <a:avLst/>
          </a:prstGeom>
        </p:spPr>
      </p:pic>
      <p:sp>
        <p:nvSpPr>
          <p:cNvPr id="11" name="Title 1">
            <a:extLst>
              <a:ext uri="{FF2B5EF4-FFF2-40B4-BE49-F238E27FC236}">
                <a16:creationId xmlns:a16="http://schemas.microsoft.com/office/drawing/2014/main" id="{7BBF2D65-49EB-1D44-A964-952EE6140C33}"/>
              </a:ext>
            </a:extLst>
          </p:cNvPr>
          <p:cNvSpPr txBox="1">
            <a:spLocks/>
          </p:cNvSpPr>
          <p:nvPr/>
        </p:nvSpPr>
        <p:spPr>
          <a:xfrm>
            <a:off x="1" y="913617"/>
            <a:ext cx="9787094" cy="942752"/>
          </a:xfrm>
          <a:prstGeom prst="rect">
            <a:avLst/>
          </a:prstGeom>
          <a:solidFill>
            <a:srgbClr val="0070C0"/>
          </a:solidFill>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2000" dirty="0">
              <a:latin typeface="+mn-lt"/>
            </a:endParaRPr>
          </a:p>
        </p:txBody>
      </p:sp>
    </p:spTree>
    <p:extLst>
      <p:ext uri="{BB962C8B-B14F-4D97-AF65-F5344CB8AC3E}">
        <p14:creationId xmlns:p14="http://schemas.microsoft.com/office/powerpoint/2010/main" val="2418782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AA56C94-A89F-EE45-8167-C62F12989F1A}"/>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495" y="-1"/>
            <a:ext cx="2065505" cy="1890585"/>
          </a:xfrm>
          <a:prstGeom prst="rect">
            <a:avLst/>
          </a:prstGeom>
          <a:noFill/>
          <a:ln>
            <a:solidFill>
              <a:schemeClr val="accent1"/>
            </a:solidFill>
          </a:ln>
        </p:spPr>
      </p:pic>
      <p:sp>
        <p:nvSpPr>
          <p:cNvPr id="6" name="Title 5">
            <a:extLst>
              <a:ext uri="{FF2B5EF4-FFF2-40B4-BE49-F238E27FC236}">
                <a16:creationId xmlns:a16="http://schemas.microsoft.com/office/drawing/2014/main" id="{9F4DFE17-0E8A-D140-9924-1D62F2990DA7}"/>
              </a:ext>
            </a:extLst>
          </p:cNvPr>
          <p:cNvSpPr>
            <a:spLocks noGrp="1"/>
          </p:cNvSpPr>
          <p:nvPr>
            <p:ph type="title"/>
          </p:nvPr>
        </p:nvSpPr>
        <p:spPr>
          <a:xfrm>
            <a:off x="207898" y="2851597"/>
            <a:ext cx="11514945" cy="2705141"/>
          </a:xfrm>
        </p:spPr>
        <p:txBody>
          <a:bodyPr/>
          <a:lstStyle/>
          <a:p>
            <a:r>
              <a:rPr lang="en-US" sz="3000" dirty="0">
                <a:solidFill>
                  <a:schemeClr val="accent1">
                    <a:lumMod val="40000"/>
                    <a:lumOff val="60000"/>
                  </a:schemeClr>
                </a:solidFill>
              </a:rPr>
              <a:t>		 </a:t>
            </a:r>
            <a:br>
              <a:rPr lang="en-US" sz="3000" dirty="0">
                <a:solidFill>
                  <a:schemeClr val="accent1">
                    <a:lumMod val="40000"/>
                    <a:lumOff val="60000"/>
                  </a:schemeClr>
                </a:solidFill>
                <a:latin typeface="+mn-lt"/>
              </a:rPr>
            </a:br>
            <a:r>
              <a:rPr lang="en-US" sz="3000" dirty="0">
                <a:solidFill>
                  <a:schemeClr val="accent1">
                    <a:lumMod val="40000"/>
                    <a:lumOff val="60000"/>
                  </a:schemeClr>
                </a:solidFill>
                <a:latin typeface="Arial" panose="020B0604020202020204" pitchFamily="34" charset="0"/>
              </a:rPr>
              <a:t>Genome Sequencing Analysis of Individuals with autism can locate genes which indicate comorbidities. This can be used to identify potential health risks, determine effective personalized treatment plans and offer a better understanding of the causes and treatment options for autism</a:t>
            </a:r>
            <a:br>
              <a:rPr lang="en-US" sz="3000" dirty="0">
                <a:latin typeface="Arial" panose="020B0604020202020204" pitchFamily="34" charset="0"/>
              </a:rPr>
            </a:br>
            <a:endParaRPr lang="en-US" sz="3000" dirty="0">
              <a:solidFill>
                <a:schemeClr val="accent1"/>
              </a:solidFill>
              <a:latin typeface="Arial" panose="020B0604020202020204" pitchFamily="34" charset="0"/>
            </a:endParaRPr>
          </a:p>
        </p:txBody>
      </p:sp>
      <p:sp>
        <p:nvSpPr>
          <p:cNvPr id="10" name="Title 1">
            <a:extLst>
              <a:ext uri="{FF2B5EF4-FFF2-40B4-BE49-F238E27FC236}">
                <a16:creationId xmlns:a16="http://schemas.microsoft.com/office/drawing/2014/main" id="{8455DD28-44C1-E144-BFAB-A8BC51080C4A}"/>
              </a:ext>
            </a:extLst>
          </p:cNvPr>
          <p:cNvSpPr txBox="1">
            <a:spLocks/>
          </p:cNvSpPr>
          <p:nvPr/>
        </p:nvSpPr>
        <p:spPr>
          <a:xfrm>
            <a:off x="0" y="-2"/>
            <a:ext cx="10126494" cy="1607738"/>
          </a:xfrm>
          <a:prstGeom prst="rect">
            <a:avLst/>
          </a:prstGeom>
          <a:solidFill>
            <a:srgbClr val="0070C0"/>
          </a:solidFill>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accent1">
                    <a:lumMod val="40000"/>
                    <a:lumOff val="60000"/>
                  </a:schemeClr>
                </a:solidFill>
              </a:rPr>
              <a:t>HYPOTHESIS</a:t>
            </a:r>
            <a:endParaRPr lang="en-US" dirty="0"/>
          </a:p>
        </p:txBody>
      </p:sp>
    </p:spTree>
    <p:extLst>
      <p:ext uri="{BB962C8B-B14F-4D97-AF65-F5344CB8AC3E}">
        <p14:creationId xmlns:p14="http://schemas.microsoft.com/office/powerpoint/2010/main" val="293816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artners &amp; Sponsors - Pathways Autism Trust">
            <a:extLst>
              <a:ext uri="{FF2B5EF4-FFF2-40B4-BE49-F238E27FC236}">
                <a16:creationId xmlns:a16="http://schemas.microsoft.com/office/drawing/2014/main" id="{8087269A-4055-524B-8B8C-49335A621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9909" y="-1"/>
            <a:ext cx="1772092" cy="188550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0941CEC3-ACDE-AF44-9258-21C35012DC10}"/>
              </a:ext>
            </a:extLst>
          </p:cNvPr>
          <p:cNvSpPr txBox="1">
            <a:spLocks/>
          </p:cNvSpPr>
          <p:nvPr/>
        </p:nvSpPr>
        <p:spPr>
          <a:xfrm>
            <a:off x="0" y="0"/>
            <a:ext cx="10419908" cy="1885506"/>
          </a:xfrm>
          <a:prstGeom prst="rect">
            <a:avLst/>
          </a:prstGeom>
          <a:solidFill>
            <a:srgbClr val="0070C0"/>
          </a:solidFill>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        Next Steps if Time Allowed:</a:t>
            </a:r>
          </a:p>
        </p:txBody>
      </p:sp>
      <p:sp>
        <p:nvSpPr>
          <p:cNvPr id="9" name="TextBox 8">
            <a:extLst>
              <a:ext uri="{FF2B5EF4-FFF2-40B4-BE49-F238E27FC236}">
                <a16:creationId xmlns:a16="http://schemas.microsoft.com/office/drawing/2014/main" id="{0F917C13-A509-B54E-8928-4A483DB60016}"/>
              </a:ext>
            </a:extLst>
          </p:cNvPr>
          <p:cNvSpPr txBox="1"/>
          <p:nvPr/>
        </p:nvSpPr>
        <p:spPr>
          <a:xfrm>
            <a:off x="581244" y="3737530"/>
            <a:ext cx="9392093" cy="369332"/>
          </a:xfrm>
          <a:prstGeom prst="rect">
            <a:avLst/>
          </a:prstGeom>
          <a:noFill/>
        </p:spPr>
        <p:txBody>
          <a:bodyPr wrap="square" rtlCol="0">
            <a:spAutoFit/>
          </a:bodyPr>
          <a:lstStyle/>
          <a:p>
            <a:pPr marL="285750" indent="-285750">
              <a:buFont typeface="Wingdings" pitchFamily="2" charset="2"/>
              <a:buChar char="Ø"/>
            </a:pPr>
            <a:r>
              <a:rPr lang="en-US" dirty="0">
                <a:latin typeface="Arial" panose="020B0604020202020204" pitchFamily="34" charset="0"/>
              </a:rPr>
              <a:t>Weight Features such as Disorders 1- minimal -&gt; 5  significant impact</a:t>
            </a:r>
            <a:endParaRPr lang="en-US" dirty="0"/>
          </a:p>
        </p:txBody>
      </p:sp>
      <p:sp>
        <p:nvSpPr>
          <p:cNvPr id="10" name="TextBox 9">
            <a:extLst>
              <a:ext uri="{FF2B5EF4-FFF2-40B4-BE49-F238E27FC236}">
                <a16:creationId xmlns:a16="http://schemas.microsoft.com/office/drawing/2014/main" id="{A38A0013-2363-2446-9D39-F52FEDF780E1}"/>
              </a:ext>
            </a:extLst>
          </p:cNvPr>
          <p:cNvSpPr txBox="1"/>
          <p:nvPr/>
        </p:nvSpPr>
        <p:spPr>
          <a:xfrm>
            <a:off x="581245" y="4277016"/>
            <a:ext cx="9392093" cy="369332"/>
          </a:xfrm>
          <a:prstGeom prst="rect">
            <a:avLst/>
          </a:prstGeom>
          <a:noFill/>
        </p:spPr>
        <p:txBody>
          <a:bodyPr wrap="square" rtlCol="0">
            <a:spAutoFit/>
          </a:bodyPr>
          <a:lstStyle/>
          <a:p>
            <a:pPr marL="285750" indent="-285750">
              <a:buFont typeface="Wingdings" pitchFamily="2" charset="2"/>
              <a:buChar char="Ø"/>
            </a:pPr>
            <a:r>
              <a:rPr lang="en-US" dirty="0">
                <a:latin typeface="Arial" panose="020B0604020202020204" pitchFamily="34" charset="0"/>
              </a:rPr>
              <a:t> Utilize Feature extraction technique to compare  </a:t>
            </a:r>
            <a:endParaRPr lang="en-US" dirty="0"/>
          </a:p>
        </p:txBody>
      </p:sp>
      <p:sp>
        <p:nvSpPr>
          <p:cNvPr id="6" name="TextBox 5">
            <a:extLst>
              <a:ext uri="{FF2B5EF4-FFF2-40B4-BE49-F238E27FC236}">
                <a16:creationId xmlns:a16="http://schemas.microsoft.com/office/drawing/2014/main" id="{6B5B7C8A-CB84-BD47-8943-B14A6D25D030}"/>
              </a:ext>
            </a:extLst>
          </p:cNvPr>
          <p:cNvSpPr txBox="1"/>
          <p:nvPr/>
        </p:nvSpPr>
        <p:spPr>
          <a:xfrm>
            <a:off x="591292" y="3098455"/>
            <a:ext cx="9392093" cy="369332"/>
          </a:xfrm>
          <a:prstGeom prst="rect">
            <a:avLst/>
          </a:prstGeom>
          <a:noFill/>
        </p:spPr>
        <p:txBody>
          <a:bodyPr wrap="square" rtlCol="0">
            <a:spAutoFit/>
          </a:bodyPr>
          <a:lstStyle/>
          <a:p>
            <a:pPr marL="285750" indent="-285750">
              <a:buFont typeface="Wingdings" pitchFamily="2" charset="2"/>
              <a:buChar char="Ø"/>
            </a:pPr>
            <a:r>
              <a:rPr lang="en-US" dirty="0">
                <a:latin typeface="Arial" panose="020B0604020202020204" pitchFamily="34" charset="0"/>
              </a:rPr>
              <a:t>Analyzed Disease further to better understand the correlation</a:t>
            </a:r>
            <a:endParaRPr lang="en-US" dirty="0"/>
          </a:p>
        </p:txBody>
      </p:sp>
    </p:spTree>
    <p:extLst>
      <p:ext uri="{BB962C8B-B14F-4D97-AF65-F5344CB8AC3E}">
        <p14:creationId xmlns:p14="http://schemas.microsoft.com/office/powerpoint/2010/main" val="32707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B971D-AD79-8644-9FE4-98AFC9EE1803}"/>
              </a:ext>
            </a:extLst>
          </p:cNvPr>
          <p:cNvSpPr>
            <a:spLocks noGrp="1"/>
          </p:cNvSpPr>
          <p:nvPr>
            <p:ph type="ctrTitle"/>
          </p:nvPr>
        </p:nvSpPr>
        <p:spPr>
          <a:xfrm>
            <a:off x="0" y="0"/>
            <a:ext cx="10126494" cy="1412391"/>
          </a:xfrm>
          <a:solidFill>
            <a:srgbClr val="0070C0"/>
          </a:solidFill>
        </p:spPr>
        <p:txBody>
          <a:bodyPr/>
          <a:lstStyle/>
          <a:p>
            <a:r>
              <a:rPr lang="en-US" dirty="0"/>
              <a:t>        Lessons Learned</a:t>
            </a:r>
          </a:p>
        </p:txBody>
      </p:sp>
      <p:pic>
        <p:nvPicPr>
          <p:cNvPr id="1026" name="Picture 2" descr="SVG - Autism SVG - Autism Heart Puzzle - Autism Awareness ...">
            <a:extLst>
              <a:ext uri="{FF2B5EF4-FFF2-40B4-BE49-F238E27FC236}">
                <a16:creationId xmlns:a16="http://schemas.microsoft.com/office/drawing/2014/main" id="{9A37A98A-08BA-DF4C-926C-BF77B96A9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495" y="-1"/>
            <a:ext cx="2087698" cy="14123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0A047A-644B-004D-BF92-3D5629385B1C}"/>
              </a:ext>
            </a:extLst>
          </p:cNvPr>
          <p:cNvSpPr txBox="1"/>
          <p:nvPr/>
        </p:nvSpPr>
        <p:spPr>
          <a:xfrm>
            <a:off x="80426" y="5731273"/>
            <a:ext cx="2549096" cy="369332"/>
          </a:xfrm>
          <a:prstGeom prst="rect">
            <a:avLst/>
          </a:prstGeom>
          <a:noFill/>
        </p:spPr>
        <p:txBody>
          <a:bodyPr wrap="none" rtlCol="0">
            <a:spAutoFit/>
          </a:bodyPr>
          <a:lstStyle/>
          <a:p>
            <a:r>
              <a:rPr lang="en-US" dirty="0"/>
              <a:t>BMI 520 – Eileen Keck</a:t>
            </a:r>
          </a:p>
        </p:txBody>
      </p:sp>
      <p:sp>
        <p:nvSpPr>
          <p:cNvPr id="11" name="TextBox 10">
            <a:extLst>
              <a:ext uri="{FF2B5EF4-FFF2-40B4-BE49-F238E27FC236}">
                <a16:creationId xmlns:a16="http://schemas.microsoft.com/office/drawing/2014/main" id="{DB1296B7-61DF-1946-A9DC-CFD773DE4741}"/>
              </a:ext>
            </a:extLst>
          </p:cNvPr>
          <p:cNvSpPr txBox="1"/>
          <p:nvPr/>
        </p:nvSpPr>
        <p:spPr>
          <a:xfrm>
            <a:off x="156519" y="2798363"/>
            <a:ext cx="12035481" cy="923330"/>
          </a:xfrm>
          <a:prstGeom prst="rect">
            <a:avLst/>
          </a:prstGeom>
          <a:noFill/>
        </p:spPr>
        <p:txBody>
          <a:bodyPr wrap="square" rtlCol="0">
            <a:spAutoFit/>
          </a:bodyPr>
          <a:lstStyle/>
          <a:p>
            <a:r>
              <a:rPr lang="en-US" dirty="0">
                <a:latin typeface="Arial" panose="020B0604020202020204" pitchFamily="34" charset="0"/>
              </a:rPr>
              <a:t>When knowledge of toolset is limited:</a:t>
            </a:r>
          </a:p>
          <a:p>
            <a:r>
              <a:rPr lang="en-US" dirty="0">
                <a:latin typeface="Arial" panose="020B0604020202020204" pitchFamily="34" charset="0"/>
              </a:rPr>
              <a:t>Select a topic more familiar with, ensure an expert topic team member or stay with statistical rather than categorical data</a:t>
            </a:r>
            <a:endParaRPr lang="en-US" dirty="0"/>
          </a:p>
        </p:txBody>
      </p:sp>
      <p:pic>
        <p:nvPicPr>
          <p:cNvPr id="14" name="Picture 2" descr="SVG - Autism SVG - Autism Heart Puzzle - Autism Awareness ...">
            <a:extLst>
              <a:ext uri="{FF2B5EF4-FFF2-40B4-BE49-F238E27FC236}">
                <a16:creationId xmlns:a16="http://schemas.microsoft.com/office/drawing/2014/main" id="{38914798-C091-C343-9AD6-4BC92290A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494" y="0"/>
            <a:ext cx="2087698" cy="1412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77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AA56C94-A89F-EE45-8167-C62F12989F1A}"/>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495" y="-1"/>
            <a:ext cx="2065505" cy="1890585"/>
          </a:xfrm>
          <a:prstGeom prst="rect">
            <a:avLst/>
          </a:prstGeom>
          <a:noFill/>
          <a:ln>
            <a:solidFill>
              <a:schemeClr val="accent1"/>
            </a:solidFill>
          </a:ln>
        </p:spPr>
      </p:pic>
      <p:sp>
        <p:nvSpPr>
          <p:cNvPr id="8" name="Content Placeholder 2">
            <a:extLst>
              <a:ext uri="{FF2B5EF4-FFF2-40B4-BE49-F238E27FC236}">
                <a16:creationId xmlns:a16="http://schemas.microsoft.com/office/drawing/2014/main" id="{264D0252-471F-9F4B-A8B7-72D6321B3D6E}"/>
              </a:ext>
            </a:extLst>
          </p:cNvPr>
          <p:cNvSpPr txBox="1">
            <a:spLocks/>
          </p:cNvSpPr>
          <p:nvPr/>
        </p:nvSpPr>
        <p:spPr>
          <a:xfrm>
            <a:off x="0" y="0"/>
            <a:ext cx="10126495" cy="1890584"/>
          </a:xfrm>
          <a:prstGeom prst="rect">
            <a:avLst/>
          </a:prstGeom>
          <a:solidFill>
            <a:srgbClr val="0070C0"/>
          </a:solidFill>
          <a:ln>
            <a:noFill/>
          </a:ln>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3371400" lvl="8" indent="0">
              <a:buNone/>
            </a:pPr>
            <a:r>
              <a:rPr lang="en-US" sz="2400" dirty="0">
                <a:solidFill>
                  <a:schemeClr val="accent1">
                    <a:lumMod val="60000"/>
                    <a:lumOff val="40000"/>
                  </a:schemeClr>
                </a:solidFill>
              </a:rPr>
              <a:t>		</a:t>
            </a:r>
            <a:r>
              <a:rPr lang="en-US" sz="4000" dirty="0">
                <a:solidFill>
                  <a:schemeClr val="accent1">
                    <a:lumMod val="60000"/>
                    <a:lumOff val="40000"/>
                  </a:schemeClr>
                </a:solidFill>
              </a:rPr>
              <a:t>Questions</a:t>
            </a:r>
            <a:r>
              <a:rPr lang="en-US" sz="2400" dirty="0">
                <a:solidFill>
                  <a:schemeClr val="accent1">
                    <a:lumMod val="60000"/>
                    <a:lumOff val="40000"/>
                  </a:schemeClr>
                </a:solidFill>
              </a:rPr>
              <a:t> </a:t>
            </a:r>
            <a:r>
              <a:rPr lang="en-US" dirty="0">
                <a:solidFill>
                  <a:schemeClr val="accent1">
                    <a:lumMod val="60000"/>
                    <a:lumOff val="40000"/>
                  </a:schemeClr>
                </a:solidFill>
              </a:rPr>
              <a:t>  </a:t>
            </a:r>
          </a:p>
        </p:txBody>
      </p:sp>
      <p:sp>
        <p:nvSpPr>
          <p:cNvPr id="7" name="TextBox 6">
            <a:extLst>
              <a:ext uri="{FF2B5EF4-FFF2-40B4-BE49-F238E27FC236}">
                <a16:creationId xmlns:a16="http://schemas.microsoft.com/office/drawing/2014/main" id="{85774214-9AEA-824D-B2D2-339129AA9670}"/>
              </a:ext>
            </a:extLst>
          </p:cNvPr>
          <p:cNvSpPr txBox="1"/>
          <p:nvPr/>
        </p:nvSpPr>
        <p:spPr>
          <a:xfrm>
            <a:off x="4090086" y="1062681"/>
            <a:ext cx="184731" cy="369332"/>
          </a:xfrm>
          <a:prstGeom prst="rect">
            <a:avLst/>
          </a:prstGeom>
          <a:noFill/>
        </p:spPr>
        <p:txBody>
          <a:bodyPr wrap="none" rtlCol="0">
            <a:spAutoFit/>
          </a:bodyPr>
          <a:lstStyle/>
          <a:p>
            <a:endParaRPr lang="en-US" dirty="0"/>
          </a:p>
        </p:txBody>
      </p:sp>
      <p:sp>
        <p:nvSpPr>
          <p:cNvPr id="25" name="AutoShape 6">
            <a:extLst>
              <a:ext uri="{FF2B5EF4-FFF2-40B4-BE49-F238E27FC236}">
                <a16:creationId xmlns:a16="http://schemas.microsoft.com/office/drawing/2014/main" id="{019D2A43-9D80-1A42-8AFB-4D447250626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a:extLst>
              <a:ext uri="{FF2B5EF4-FFF2-40B4-BE49-F238E27FC236}">
                <a16:creationId xmlns:a16="http://schemas.microsoft.com/office/drawing/2014/main" id="{88B8C65C-D4FF-A743-A93E-B6C54DBFF62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How to ask Questions That Will Always Inspire Thoughtful ...">
            <a:extLst>
              <a:ext uri="{FF2B5EF4-FFF2-40B4-BE49-F238E27FC236}">
                <a16:creationId xmlns:a16="http://schemas.microsoft.com/office/drawing/2014/main" id="{86FD8C75-FB74-3241-8B5C-F63AE5A38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890584"/>
            <a:ext cx="12192000" cy="496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077112"/>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B971D-AD79-8644-9FE4-98AFC9EE1803}"/>
              </a:ext>
            </a:extLst>
          </p:cNvPr>
          <p:cNvSpPr>
            <a:spLocks noGrp="1"/>
          </p:cNvSpPr>
          <p:nvPr>
            <p:ph type="ctrTitle"/>
          </p:nvPr>
        </p:nvSpPr>
        <p:spPr>
          <a:xfrm>
            <a:off x="0" y="0"/>
            <a:ext cx="10126494" cy="1412391"/>
          </a:xfrm>
          <a:solidFill>
            <a:srgbClr val="0070C0"/>
          </a:solidFill>
        </p:spPr>
        <p:txBody>
          <a:bodyPr/>
          <a:lstStyle/>
          <a:p>
            <a:r>
              <a:rPr lang="en-US" dirty="0"/>
              <a:t>        It’s all about the data:</a:t>
            </a:r>
          </a:p>
        </p:txBody>
      </p:sp>
      <p:pic>
        <p:nvPicPr>
          <p:cNvPr id="1026" name="Picture 2" descr="SVG - Autism SVG - Autism Heart Puzzle - Autism Awareness ...">
            <a:extLst>
              <a:ext uri="{FF2B5EF4-FFF2-40B4-BE49-F238E27FC236}">
                <a16:creationId xmlns:a16="http://schemas.microsoft.com/office/drawing/2014/main" id="{9A37A98A-08BA-DF4C-926C-BF77B96A9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495" y="-1"/>
            <a:ext cx="2087698" cy="14123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0A047A-644B-004D-BF92-3D5629385B1C}"/>
              </a:ext>
            </a:extLst>
          </p:cNvPr>
          <p:cNvSpPr txBox="1"/>
          <p:nvPr/>
        </p:nvSpPr>
        <p:spPr>
          <a:xfrm>
            <a:off x="80426" y="5731273"/>
            <a:ext cx="2549096" cy="369332"/>
          </a:xfrm>
          <a:prstGeom prst="rect">
            <a:avLst/>
          </a:prstGeom>
          <a:noFill/>
        </p:spPr>
        <p:txBody>
          <a:bodyPr wrap="none" rtlCol="0">
            <a:spAutoFit/>
          </a:bodyPr>
          <a:lstStyle/>
          <a:p>
            <a:r>
              <a:rPr lang="en-US" dirty="0"/>
              <a:t>BMI 520 – Eileen Keck</a:t>
            </a:r>
          </a:p>
        </p:txBody>
      </p:sp>
      <p:pic>
        <p:nvPicPr>
          <p:cNvPr id="7" name="Picture 6">
            <a:extLst>
              <a:ext uri="{FF2B5EF4-FFF2-40B4-BE49-F238E27FC236}">
                <a16:creationId xmlns:a16="http://schemas.microsoft.com/office/drawing/2014/main" id="{A0D37394-6A00-484E-BD1B-C6A711F716B2}"/>
              </a:ext>
            </a:extLst>
          </p:cNvPr>
          <p:cNvPicPr>
            <a:picLocks noChangeAspect="1"/>
          </p:cNvPicPr>
          <p:nvPr/>
        </p:nvPicPr>
        <p:blipFill>
          <a:blip r:embed="rId3"/>
          <a:stretch>
            <a:fillRect/>
          </a:stretch>
        </p:blipFill>
        <p:spPr>
          <a:xfrm>
            <a:off x="2451099" y="1630634"/>
            <a:ext cx="3745353" cy="561121"/>
          </a:xfrm>
          <a:prstGeom prst="rect">
            <a:avLst/>
          </a:prstGeom>
        </p:spPr>
      </p:pic>
      <p:sp>
        <p:nvSpPr>
          <p:cNvPr id="8" name="TextBox 7">
            <a:extLst>
              <a:ext uri="{FF2B5EF4-FFF2-40B4-BE49-F238E27FC236}">
                <a16:creationId xmlns:a16="http://schemas.microsoft.com/office/drawing/2014/main" id="{930B9884-0A57-2D4C-BAAD-97E23022BEDD}"/>
              </a:ext>
            </a:extLst>
          </p:cNvPr>
          <p:cNvSpPr txBox="1"/>
          <p:nvPr/>
        </p:nvSpPr>
        <p:spPr>
          <a:xfrm>
            <a:off x="0" y="2066700"/>
            <a:ext cx="12035481" cy="646331"/>
          </a:xfrm>
          <a:prstGeom prst="rect">
            <a:avLst/>
          </a:prstGeom>
          <a:noFill/>
        </p:spPr>
        <p:txBody>
          <a:bodyPr wrap="square" rtlCol="0">
            <a:spAutoFit/>
          </a:bodyPr>
          <a:lstStyle/>
          <a:p>
            <a:pPr marL="285750" indent="-285750">
              <a:buFont typeface="Wingdings" pitchFamily="2" charset="2"/>
              <a:buChar char="Ø"/>
            </a:pPr>
            <a:r>
              <a:rPr lang="en-US" dirty="0">
                <a:latin typeface="Arial" panose="020B0604020202020204" pitchFamily="34" charset="0"/>
              </a:rPr>
              <a:t>The largest, most comprehensive genomic analysis/database of autism spectrum disorder (ASD) conducted to date</a:t>
            </a:r>
            <a:endParaRPr lang="en-US" dirty="0"/>
          </a:p>
        </p:txBody>
      </p:sp>
      <p:sp>
        <p:nvSpPr>
          <p:cNvPr id="9" name="TextBox 8">
            <a:extLst>
              <a:ext uri="{FF2B5EF4-FFF2-40B4-BE49-F238E27FC236}">
                <a16:creationId xmlns:a16="http://schemas.microsoft.com/office/drawing/2014/main" id="{1581DA56-167C-B446-8F60-4A7480B2C1BD}"/>
              </a:ext>
            </a:extLst>
          </p:cNvPr>
          <p:cNvSpPr txBox="1"/>
          <p:nvPr/>
        </p:nvSpPr>
        <p:spPr>
          <a:xfrm>
            <a:off x="3319834" y="2409998"/>
            <a:ext cx="4952378" cy="553998"/>
          </a:xfrm>
          <a:prstGeom prst="rect">
            <a:avLst/>
          </a:prstGeom>
          <a:noFill/>
        </p:spPr>
        <p:txBody>
          <a:bodyPr wrap="square" rtlCol="0">
            <a:spAutoFit/>
          </a:bodyPr>
          <a:lstStyle/>
          <a:p>
            <a:r>
              <a:rPr lang="en-US" sz="3000" dirty="0"/>
              <a:t>BMC Genomics </a:t>
            </a:r>
          </a:p>
        </p:txBody>
      </p:sp>
      <p:sp>
        <p:nvSpPr>
          <p:cNvPr id="11" name="TextBox 10">
            <a:extLst>
              <a:ext uri="{FF2B5EF4-FFF2-40B4-BE49-F238E27FC236}">
                <a16:creationId xmlns:a16="http://schemas.microsoft.com/office/drawing/2014/main" id="{DB1296B7-61DF-1946-A9DC-CFD773DE4741}"/>
              </a:ext>
            </a:extLst>
          </p:cNvPr>
          <p:cNvSpPr txBox="1"/>
          <p:nvPr/>
        </p:nvSpPr>
        <p:spPr>
          <a:xfrm>
            <a:off x="78256" y="2854378"/>
            <a:ext cx="12035481" cy="369332"/>
          </a:xfrm>
          <a:prstGeom prst="rect">
            <a:avLst/>
          </a:prstGeom>
          <a:noFill/>
        </p:spPr>
        <p:txBody>
          <a:bodyPr wrap="square" rtlCol="0">
            <a:spAutoFit/>
          </a:bodyPr>
          <a:lstStyle/>
          <a:p>
            <a:pPr marL="285750" indent="-285750">
              <a:buFont typeface="Wingdings" pitchFamily="2" charset="2"/>
              <a:buChar char="Ø"/>
            </a:pPr>
            <a:r>
              <a:rPr lang="en-US" dirty="0">
                <a:latin typeface="Arial" panose="020B0604020202020204" pitchFamily="34" charset="0"/>
              </a:rPr>
              <a:t>Related article and data regarding known comorbidities associated with autism and associated genes</a:t>
            </a:r>
            <a:endParaRPr lang="en-US" dirty="0"/>
          </a:p>
        </p:txBody>
      </p:sp>
      <p:sp>
        <p:nvSpPr>
          <p:cNvPr id="17" name="TextBox 16">
            <a:extLst>
              <a:ext uri="{FF2B5EF4-FFF2-40B4-BE49-F238E27FC236}">
                <a16:creationId xmlns:a16="http://schemas.microsoft.com/office/drawing/2014/main" id="{99FE8B42-71EF-C845-B1A5-E95EEDBDCD0B}"/>
              </a:ext>
            </a:extLst>
          </p:cNvPr>
          <p:cNvSpPr txBox="1"/>
          <p:nvPr/>
        </p:nvSpPr>
        <p:spPr>
          <a:xfrm>
            <a:off x="156518" y="3557640"/>
            <a:ext cx="12035481" cy="369332"/>
          </a:xfrm>
          <a:prstGeom prst="rect">
            <a:avLst/>
          </a:prstGeom>
          <a:noFill/>
        </p:spPr>
        <p:txBody>
          <a:bodyPr wrap="square" rtlCol="0">
            <a:spAutoFit/>
          </a:bodyPr>
          <a:lstStyle/>
          <a:p>
            <a:pPr marL="285750" indent="-285750">
              <a:buFont typeface="Wingdings" pitchFamily="2" charset="2"/>
              <a:buChar char="Ø"/>
            </a:pPr>
            <a:r>
              <a:rPr lang="en-US" dirty="0">
                <a:latin typeface="Arial" panose="020B0604020202020204" pitchFamily="34" charset="0"/>
              </a:rPr>
              <a:t>Entered gene set – returns related diseases</a:t>
            </a:r>
            <a:endParaRPr lang="en-US" dirty="0"/>
          </a:p>
        </p:txBody>
      </p:sp>
      <p:sp>
        <p:nvSpPr>
          <p:cNvPr id="19" name="TextBox 18">
            <a:extLst>
              <a:ext uri="{FF2B5EF4-FFF2-40B4-BE49-F238E27FC236}">
                <a16:creationId xmlns:a16="http://schemas.microsoft.com/office/drawing/2014/main" id="{CA9D82AB-21C5-A34F-AC58-D392DB0A959C}"/>
              </a:ext>
            </a:extLst>
          </p:cNvPr>
          <p:cNvSpPr txBox="1"/>
          <p:nvPr/>
        </p:nvSpPr>
        <p:spPr>
          <a:xfrm>
            <a:off x="3319834" y="3909965"/>
            <a:ext cx="4952378" cy="553998"/>
          </a:xfrm>
          <a:prstGeom prst="rect">
            <a:avLst/>
          </a:prstGeom>
          <a:noFill/>
        </p:spPr>
        <p:txBody>
          <a:bodyPr wrap="square" rtlCol="0">
            <a:spAutoFit/>
          </a:bodyPr>
          <a:lstStyle/>
          <a:p>
            <a:r>
              <a:rPr lang="en-US" sz="3000" dirty="0"/>
              <a:t>GSEA</a:t>
            </a:r>
          </a:p>
        </p:txBody>
      </p:sp>
      <p:sp>
        <p:nvSpPr>
          <p:cNvPr id="20" name="TextBox 19">
            <a:extLst>
              <a:ext uri="{FF2B5EF4-FFF2-40B4-BE49-F238E27FC236}">
                <a16:creationId xmlns:a16="http://schemas.microsoft.com/office/drawing/2014/main" id="{01D59279-28AC-014D-B021-1733574362A8}"/>
              </a:ext>
            </a:extLst>
          </p:cNvPr>
          <p:cNvSpPr txBox="1"/>
          <p:nvPr/>
        </p:nvSpPr>
        <p:spPr>
          <a:xfrm>
            <a:off x="3319834" y="3085900"/>
            <a:ext cx="4952378" cy="553998"/>
          </a:xfrm>
          <a:prstGeom prst="rect">
            <a:avLst/>
          </a:prstGeom>
          <a:noFill/>
        </p:spPr>
        <p:txBody>
          <a:bodyPr wrap="square" rtlCol="0">
            <a:spAutoFit/>
          </a:bodyPr>
          <a:lstStyle/>
          <a:p>
            <a:r>
              <a:rPr lang="en-US" sz="3000" dirty="0"/>
              <a:t>Panther </a:t>
            </a:r>
          </a:p>
        </p:txBody>
      </p:sp>
      <p:sp>
        <p:nvSpPr>
          <p:cNvPr id="21" name="TextBox 20">
            <a:extLst>
              <a:ext uri="{FF2B5EF4-FFF2-40B4-BE49-F238E27FC236}">
                <a16:creationId xmlns:a16="http://schemas.microsoft.com/office/drawing/2014/main" id="{ED7AE2D5-0402-424C-ADEC-FB29218187D9}"/>
              </a:ext>
            </a:extLst>
          </p:cNvPr>
          <p:cNvSpPr txBox="1"/>
          <p:nvPr/>
        </p:nvSpPr>
        <p:spPr>
          <a:xfrm>
            <a:off x="178711" y="4320470"/>
            <a:ext cx="12035481" cy="369332"/>
          </a:xfrm>
          <a:prstGeom prst="rect">
            <a:avLst/>
          </a:prstGeom>
          <a:noFill/>
        </p:spPr>
        <p:txBody>
          <a:bodyPr wrap="square" rtlCol="0">
            <a:spAutoFit/>
          </a:bodyPr>
          <a:lstStyle/>
          <a:p>
            <a:pPr marL="285750" indent="-285750">
              <a:buFont typeface="Wingdings" pitchFamily="2" charset="2"/>
              <a:buChar char="Ø"/>
            </a:pPr>
            <a:r>
              <a:rPr lang="en-US" dirty="0">
                <a:latin typeface="Arial" panose="020B0604020202020204" pitchFamily="34" charset="0"/>
              </a:rPr>
              <a:t>Download of Gene </a:t>
            </a:r>
            <a:r>
              <a:rPr lang="en-US" dirty="0" err="1">
                <a:latin typeface="Arial" panose="020B0604020202020204" pitchFamily="34" charset="0"/>
              </a:rPr>
              <a:t>Kegg</a:t>
            </a:r>
            <a:r>
              <a:rPr lang="en-US" dirty="0">
                <a:latin typeface="Arial" panose="020B0604020202020204" pitchFamily="34" charset="0"/>
              </a:rPr>
              <a:t> Pathways </a:t>
            </a:r>
            <a:endParaRPr lang="en-US" dirty="0"/>
          </a:p>
        </p:txBody>
      </p:sp>
    </p:spTree>
    <p:extLst>
      <p:ext uri="{BB962C8B-B14F-4D97-AF65-F5344CB8AC3E}">
        <p14:creationId xmlns:p14="http://schemas.microsoft.com/office/powerpoint/2010/main" val="69394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7"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AA56C94-A89F-EE45-8167-C62F12989F1A}"/>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495" y="-1"/>
            <a:ext cx="2065505" cy="1890585"/>
          </a:xfrm>
          <a:prstGeom prst="rect">
            <a:avLst/>
          </a:prstGeom>
          <a:noFill/>
          <a:ln>
            <a:solidFill>
              <a:schemeClr val="accent1"/>
            </a:solidFill>
          </a:ln>
        </p:spPr>
      </p:pic>
      <p:sp>
        <p:nvSpPr>
          <p:cNvPr id="8" name="Content Placeholder 2">
            <a:extLst>
              <a:ext uri="{FF2B5EF4-FFF2-40B4-BE49-F238E27FC236}">
                <a16:creationId xmlns:a16="http://schemas.microsoft.com/office/drawing/2014/main" id="{264D0252-471F-9F4B-A8B7-72D6321B3D6E}"/>
              </a:ext>
            </a:extLst>
          </p:cNvPr>
          <p:cNvSpPr txBox="1">
            <a:spLocks/>
          </p:cNvSpPr>
          <p:nvPr/>
        </p:nvSpPr>
        <p:spPr>
          <a:xfrm>
            <a:off x="0" y="0"/>
            <a:ext cx="10126495" cy="1890584"/>
          </a:xfrm>
          <a:prstGeom prst="rect">
            <a:avLst/>
          </a:prstGeom>
          <a:solidFill>
            <a:srgbClr val="0070C0"/>
          </a:solidFill>
          <a:ln>
            <a:noFill/>
          </a:ln>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endParaRPr lang="en-US" dirty="0">
              <a:solidFill>
                <a:schemeClr val="accent1">
                  <a:lumMod val="60000"/>
                  <a:lumOff val="40000"/>
                </a:schemeClr>
              </a:solidFill>
            </a:endParaRPr>
          </a:p>
        </p:txBody>
      </p:sp>
      <p:sp>
        <p:nvSpPr>
          <p:cNvPr id="7" name="TextBox 6">
            <a:extLst>
              <a:ext uri="{FF2B5EF4-FFF2-40B4-BE49-F238E27FC236}">
                <a16:creationId xmlns:a16="http://schemas.microsoft.com/office/drawing/2014/main" id="{85774214-9AEA-824D-B2D2-339129AA9670}"/>
              </a:ext>
            </a:extLst>
          </p:cNvPr>
          <p:cNvSpPr txBox="1"/>
          <p:nvPr/>
        </p:nvSpPr>
        <p:spPr>
          <a:xfrm>
            <a:off x="4090086" y="1062681"/>
            <a:ext cx="184731" cy="369332"/>
          </a:xfrm>
          <a:prstGeom prst="rect">
            <a:avLst/>
          </a:prstGeom>
          <a:noFill/>
        </p:spPr>
        <p:txBody>
          <a:bodyPr wrap="none" rtlCol="0">
            <a:spAutoFit/>
          </a:bodyPr>
          <a:lstStyle/>
          <a:p>
            <a:endParaRPr lang="en-US" dirty="0"/>
          </a:p>
        </p:txBody>
      </p:sp>
      <p:sp>
        <p:nvSpPr>
          <p:cNvPr id="25" name="AutoShape 6">
            <a:extLst>
              <a:ext uri="{FF2B5EF4-FFF2-40B4-BE49-F238E27FC236}">
                <a16:creationId xmlns:a16="http://schemas.microsoft.com/office/drawing/2014/main" id="{019D2A43-9D80-1A42-8AFB-4D447250626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a:extLst>
              <a:ext uri="{FF2B5EF4-FFF2-40B4-BE49-F238E27FC236}">
                <a16:creationId xmlns:a16="http://schemas.microsoft.com/office/drawing/2014/main" id="{88B8C65C-D4FF-A743-A93E-B6C54DBFF62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8" name="Picture 27">
            <a:extLst>
              <a:ext uri="{FF2B5EF4-FFF2-40B4-BE49-F238E27FC236}">
                <a16:creationId xmlns:a16="http://schemas.microsoft.com/office/drawing/2014/main" id="{DF887C03-2436-4E40-9837-DE3749B04662}"/>
              </a:ext>
            </a:extLst>
          </p:cNvPr>
          <p:cNvPicPr>
            <a:picLocks noChangeAspect="1"/>
          </p:cNvPicPr>
          <p:nvPr/>
        </p:nvPicPr>
        <p:blipFill>
          <a:blip r:embed="rId3"/>
          <a:stretch>
            <a:fillRect/>
          </a:stretch>
        </p:blipFill>
        <p:spPr>
          <a:xfrm>
            <a:off x="815544" y="497363"/>
            <a:ext cx="4757353" cy="1001721"/>
          </a:xfrm>
          <a:prstGeom prst="rect">
            <a:avLst/>
          </a:prstGeom>
        </p:spPr>
      </p:pic>
      <p:pic>
        <p:nvPicPr>
          <p:cNvPr id="2" name="Picture 1">
            <a:extLst>
              <a:ext uri="{FF2B5EF4-FFF2-40B4-BE49-F238E27FC236}">
                <a16:creationId xmlns:a16="http://schemas.microsoft.com/office/drawing/2014/main" id="{D226BAAE-0855-DA4B-8548-B150E6436B8C}"/>
              </a:ext>
            </a:extLst>
          </p:cNvPr>
          <p:cNvPicPr>
            <a:picLocks noChangeAspect="1"/>
          </p:cNvPicPr>
          <p:nvPr/>
        </p:nvPicPr>
        <p:blipFill>
          <a:blip r:embed="rId4"/>
          <a:stretch>
            <a:fillRect/>
          </a:stretch>
        </p:blipFill>
        <p:spPr>
          <a:xfrm>
            <a:off x="0" y="1705232"/>
            <a:ext cx="12191999" cy="5548184"/>
          </a:xfrm>
          <a:prstGeom prst="rect">
            <a:avLst/>
          </a:prstGeom>
        </p:spPr>
      </p:pic>
    </p:spTree>
    <p:extLst>
      <p:ext uri="{BB962C8B-B14F-4D97-AF65-F5344CB8AC3E}">
        <p14:creationId xmlns:p14="http://schemas.microsoft.com/office/powerpoint/2010/main" val="1547013374"/>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64D0252-471F-9F4B-A8B7-72D6321B3D6E}"/>
              </a:ext>
            </a:extLst>
          </p:cNvPr>
          <p:cNvSpPr txBox="1">
            <a:spLocks/>
          </p:cNvSpPr>
          <p:nvPr/>
        </p:nvSpPr>
        <p:spPr>
          <a:xfrm>
            <a:off x="0" y="-573297"/>
            <a:ext cx="12192000" cy="1810096"/>
          </a:xfrm>
          <a:prstGeom prst="rect">
            <a:avLst/>
          </a:prstGeom>
          <a:solidFill>
            <a:srgbClr val="0070C0"/>
          </a:solidFill>
          <a:ln>
            <a:noFill/>
          </a:ln>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en-US" dirty="0">
              <a:solidFill>
                <a:schemeClr val="accent1">
                  <a:lumMod val="60000"/>
                  <a:lumOff val="40000"/>
                </a:schemeClr>
              </a:solidFill>
            </a:endParaRPr>
          </a:p>
        </p:txBody>
      </p:sp>
      <p:sp>
        <p:nvSpPr>
          <p:cNvPr id="7" name="TextBox 6">
            <a:extLst>
              <a:ext uri="{FF2B5EF4-FFF2-40B4-BE49-F238E27FC236}">
                <a16:creationId xmlns:a16="http://schemas.microsoft.com/office/drawing/2014/main" id="{85774214-9AEA-824D-B2D2-339129AA9670}"/>
              </a:ext>
            </a:extLst>
          </p:cNvPr>
          <p:cNvSpPr txBox="1"/>
          <p:nvPr/>
        </p:nvSpPr>
        <p:spPr>
          <a:xfrm>
            <a:off x="4090086" y="1062681"/>
            <a:ext cx="184731" cy="369332"/>
          </a:xfrm>
          <a:prstGeom prst="rect">
            <a:avLst/>
          </a:prstGeom>
          <a:noFill/>
        </p:spPr>
        <p:txBody>
          <a:bodyPr wrap="none" rtlCol="0">
            <a:spAutoFit/>
          </a:bodyPr>
          <a:lstStyle/>
          <a:p>
            <a:endParaRPr lang="en-US" dirty="0"/>
          </a:p>
        </p:txBody>
      </p:sp>
      <p:grpSp>
        <p:nvGrpSpPr>
          <p:cNvPr id="22" name="Group 21">
            <a:extLst>
              <a:ext uri="{FF2B5EF4-FFF2-40B4-BE49-F238E27FC236}">
                <a16:creationId xmlns:a16="http://schemas.microsoft.com/office/drawing/2014/main" id="{FD60D6FB-3773-9846-8F20-28FE3BE43AD9}"/>
              </a:ext>
            </a:extLst>
          </p:cNvPr>
          <p:cNvGrpSpPr/>
          <p:nvPr/>
        </p:nvGrpSpPr>
        <p:grpSpPr>
          <a:xfrm>
            <a:off x="0" y="3648670"/>
            <a:ext cx="12035481" cy="2562999"/>
            <a:chOff x="0" y="3648670"/>
            <a:chExt cx="12035481" cy="2562999"/>
          </a:xfrm>
        </p:grpSpPr>
        <p:sp>
          <p:nvSpPr>
            <p:cNvPr id="16" name="TextBox 15">
              <a:extLst>
                <a:ext uri="{FF2B5EF4-FFF2-40B4-BE49-F238E27FC236}">
                  <a16:creationId xmlns:a16="http://schemas.microsoft.com/office/drawing/2014/main" id="{63CEE507-161E-CD4C-83C8-F1E47B9637DE}"/>
                </a:ext>
              </a:extLst>
            </p:cNvPr>
            <p:cNvSpPr txBox="1"/>
            <p:nvPr/>
          </p:nvSpPr>
          <p:spPr>
            <a:xfrm>
              <a:off x="0" y="3648670"/>
              <a:ext cx="11256717" cy="369332"/>
            </a:xfrm>
            <a:prstGeom prst="rect">
              <a:avLst/>
            </a:prstGeom>
            <a:noFill/>
          </p:spPr>
          <p:txBody>
            <a:bodyPr wrap="square" rtlCol="0">
              <a:spAutoFit/>
            </a:bodyPr>
            <a:lstStyle/>
            <a:p>
              <a:pPr marL="285750" indent="-285750">
                <a:buFont typeface="Wingdings" pitchFamily="2" charset="2"/>
                <a:buChar char="Ø"/>
              </a:pPr>
              <a:r>
                <a:rPr lang="en-US" dirty="0">
                  <a:latin typeface="Arial" panose="020B0604020202020204" pitchFamily="34" charset="0"/>
                </a:rPr>
                <a:t> Data from three sources:</a:t>
              </a:r>
            </a:p>
          </p:txBody>
        </p:sp>
        <p:sp>
          <p:nvSpPr>
            <p:cNvPr id="18" name="Rectangle 17">
              <a:extLst>
                <a:ext uri="{FF2B5EF4-FFF2-40B4-BE49-F238E27FC236}">
                  <a16:creationId xmlns:a16="http://schemas.microsoft.com/office/drawing/2014/main" id="{557B0A7F-1B7E-DC49-80E6-C0B316FFF1B5}"/>
                </a:ext>
              </a:extLst>
            </p:cNvPr>
            <p:cNvSpPr/>
            <p:nvPr/>
          </p:nvSpPr>
          <p:spPr>
            <a:xfrm>
              <a:off x="910281" y="4237672"/>
              <a:ext cx="11125200" cy="369332"/>
            </a:xfrm>
            <a:prstGeom prst="rect">
              <a:avLst/>
            </a:prstGeom>
          </p:spPr>
          <p:txBody>
            <a:bodyPr wrap="square">
              <a:spAutoFit/>
            </a:bodyPr>
            <a:lstStyle/>
            <a:p>
              <a:r>
                <a:rPr lang="en-US" dirty="0">
                  <a:latin typeface="HelveticaNeueLTW04-45Light"/>
                </a:rPr>
                <a:t>1.	Simons Simplex Collection (SSC), is a permanent repository of DNA samples from nearly 3,000 families</a:t>
              </a:r>
              <a:endParaRPr lang="en-US" dirty="0"/>
            </a:p>
          </p:txBody>
        </p:sp>
        <p:sp>
          <p:nvSpPr>
            <p:cNvPr id="20" name="Rectangle 19">
              <a:extLst>
                <a:ext uri="{FF2B5EF4-FFF2-40B4-BE49-F238E27FC236}">
                  <a16:creationId xmlns:a16="http://schemas.microsoft.com/office/drawing/2014/main" id="{26F2CC45-E4D6-B849-9862-AAAFF0851737}"/>
                </a:ext>
              </a:extLst>
            </p:cNvPr>
            <p:cNvSpPr/>
            <p:nvPr/>
          </p:nvSpPr>
          <p:spPr>
            <a:xfrm>
              <a:off x="885567" y="4642008"/>
              <a:ext cx="11125200" cy="923330"/>
            </a:xfrm>
            <a:prstGeom prst="rect">
              <a:avLst/>
            </a:prstGeom>
          </p:spPr>
          <p:txBody>
            <a:bodyPr wrap="square">
              <a:spAutoFit/>
            </a:bodyPr>
            <a:lstStyle/>
            <a:p>
              <a:r>
                <a:rPr lang="en-US" dirty="0">
                  <a:latin typeface="HelveticaNeueLTW04-45Light"/>
                </a:rPr>
                <a:t>2.     </a:t>
              </a:r>
              <a:r>
                <a:rPr lang="en-US" dirty="0">
                  <a:latin typeface="Arial" panose="020B0604020202020204" pitchFamily="34" charset="0"/>
                </a:rPr>
                <a:t>Published CNV (copy number variants - deletions or duplications of chunks of the genome), data from	the Autism Genome Project, ASD samples from approximately 50 academic 	and research institutions 	funded by Autism Speaks and the National Institutes of Health.</a:t>
              </a:r>
            </a:p>
          </p:txBody>
        </p:sp>
        <p:sp>
          <p:nvSpPr>
            <p:cNvPr id="21" name="Rectangle 20">
              <a:extLst>
                <a:ext uri="{FF2B5EF4-FFF2-40B4-BE49-F238E27FC236}">
                  <a16:creationId xmlns:a16="http://schemas.microsoft.com/office/drawing/2014/main" id="{B45C60F6-83B0-4D4E-B9A4-1F4337AF9280}"/>
                </a:ext>
              </a:extLst>
            </p:cNvPr>
            <p:cNvSpPr/>
            <p:nvPr/>
          </p:nvSpPr>
          <p:spPr>
            <a:xfrm>
              <a:off x="885567" y="5565338"/>
              <a:ext cx="11125200" cy="646331"/>
            </a:xfrm>
            <a:prstGeom prst="rect">
              <a:avLst/>
            </a:prstGeom>
          </p:spPr>
          <p:txBody>
            <a:bodyPr wrap="square">
              <a:spAutoFit/>
            </a:bodyPr>
            <a:lstStyle/>
            <a:p>
              <a:r>
                <a:rPr lang="en-US" dirty="0">
                  <a:latin typeface="HelveticaNeueLTW04-45Light"/>
                </a:rPr>
                <a:t>3.	</a:t>
              </a:r>
              <a:r>
                <a:rPr lang="en-US" dirty="0">
                  <a:latin typeface="Arial" panose="020B0604020202020204" pitchFamily="34" charset="0"/>
                </a:rPr>
                <a:t>Data from Autism Sequencing Consortium (ASC), an initiative supported by the National Institute of 	Mental Health</a:t>
              </a:r>
            </a:p>
          </p:txBody>
        </p:sp>
      </p:grpSp>
      <p:sp>
        <p:nvSpPr>
          <p:cNvPr id="25" name="AutoShape 6">
            <a:extLst>
              <a:ext uri="{FF2B5EF4-FFF2-40B4-BE49-F238E27FC236}">
                <a16:creationId xmlns:a16="http://schemas.microsoft.com/office/drawing/2014/main" id="{019D2A43-9D80-1A42-8AFB-4D447250626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a:extLst>
              <a:ext uri="{FF2B5EF4-FFF2-40B4-BE49-F238E27FC236}">
                <a16:creationId xmlns:a16="http://schemas.microsoft.com/office/drawing/2014/main" id="{88B8C65C-D4FF-A743-A93E-B6C54DBFF62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7E7A89F1-C55E-9F42-8D80-8F35AFFF55F5}"/>
              </a:ext>
            </a:extLst>
          </p:cNvPr>
          <p:cNvPicPr>
            <a:picLocks noChangeAspect="1"/>
          </p:cNvPicPr>
          <p:nvPr/>
        </p:nvPicPr>
        <p:blipFill>
          <a:blip r:embed="rId2"/>
          <a:stretch>
            <a:fillRect/>
          </a:stretch>
        </p:blipFill>
        <p:spPr>
          <a:xfrm>
            <a:off x="0" y="1236798"/>
            <a:ext cx="12192000" cy="5398423"/>
          </a:xfrm>
          <a:prstGeom prst="rect">
            <a:avLst/>
          </a:prstGeom>
        </p:spPr>
      </p:pic>
      <p:sp>
        <p:nvSpPr>
          <p:cNvPr id="19" name="Title 1">
            <a:extLst>
              <a:ext uri="{FF2B5EF4-FFF2-40B4-BE49-F238E27FC236}">
                <a16:creationId xmlns:a16="http://schemas.microsoft.com/office/drawing/2014/main" id="{3ED6D83A-6124-1A44-9AAC-79C9A47AF708}"/>
              </a:ext>
            </a:extLst>
          </p:cNvPr>
          <p:cNvSpPr txBox="1">
            <a:spLocks/>
          </p:cNvSpPr>
          <p:nvPr/>
        </p:nvSpPr>
        <p:spPr>
          <a:xfrm>
            <a:off x="10048" y="-345958"/>
            <a:ext cx="10126494" cy="589002"/>
          </a:xfrm>
          <a:prstGeom prst="rect">
            <a:avLst/>
          </a:prstGeom>
          <a:solidFill>
            <a:srgbClr val="0070C0"/>
          </a:solidFill>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000" dirty="0">
                <a:latin typeface="+mn-lt"/>
              </a:rPr>
              <a:t> Autism Genes and Comorbid Disorders</a:t>
            </a:r>
          </a:p>
        </p:txBody>
      </p:sp>
      <p:pic>
        <p:nvPicPr>
          <p:cNvPr id="23" name="Picture 2" descr="SVG - Autism SVG - Autism Heart Puzzle - Autism Awareness ...">
            <a:extLst>
              <a:ext uri="{FF2B5EF4-FFF2-40B4-BE49-F238E27FC236}">
                <a16:creationId xmlns:a16="http://schemas.microsoft.com/office/drawing/2014/main" id="{DA46A916-F1D4-1F41-8E6C-7B599CF5B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5313" y="-251209"/>
            <a:ext cx="2606735" cy="148800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DEF09146-5539-734E-B262-D7BEC09B892F}"/>
              </a:ext>
            </a:extLst>
          </p:cNvPr>
          <p:cNvPicPr>
            <a:picLocks noChangeAspect="1"/>
          </p:cNvPicPr>
          <p:nvPr/>
        </p:nvPicPr>
        <p:blipFill>
          <a:blip r:embed="rId4"/>
          <a:stretch>
            <a:fillRect/>
          </a:stretch>
        </p:blipFill>
        <p:spPr>
          <a:xfrm>
            <a:off x="1643447" y="235077"/>
            <a:ext cx="4757353" cy="1001721"/>
          </a:xfrm>
          <a:prstGeom prst="rect">
            <a:avLst/>
          </a:prstGeom>
        </p:spPr>
      </p:pic>
    </p:spTree>
    <p:extLst>
      <p:ext uri="{BB962C8B-B14F-4D97-AF65-F5344CB8AC3E}">
        <p14:creationId xmlns:p14="http://schemas.microsoft.com/office/powerpoint/2010/main" val="3447326094"/>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6F3D-AC13-E24D-811F-202F00A4088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63B96E4-8A98-9845-ACCB-B0EC54187516}"/>
              </a:ext>
            </a:extLst>
          </p:cNvPr>
          <p:cNvPicPr>
            <a:picLocks noGrp="1" noChangeAspect="1"/>
          </p:cNvPicPr>
          <p:nvPr>
            <p:ph idx="1"/>
          </p:nvPr>
        </p:nvPicPr>
        <p:blipFill>
          <a:blip r:embed="rId2"/>
          <a:stretch>
            <a:fillRect/>
          </a:stretch>
        </p:blipFill>
        <p:spPr>
          <a:xfrm>
            <a:off x="0" y="1809867"/>
            <a:ext cx="12192000" cy="5048133"/>
          </a:xfrm>
        </p:spPr>
      </p:pic>
      <p:pic>
        <p:nvPicPr>
          <p:cNvPr id="7" name="Picture 6">
            <a:extLst>
              <a:ext uri="{FF2B5EF4-FFF2-40B4-BE49-F238E27FC236}">
                <a16:creationId xmlns:a16="http://schemas.microsoft.com/office/drawing/2014/main" id="{539C298E-1578-D046-B135-DE072A7071FA}"/>
              </a:ext>
            </a:extLst>
          </p:cNvPr>
          <p:cNvPicPr>
            <a:picLocks noChangeAspect="1"/>
          </p:cNvPicPr>
          <p:nvPr/>
        </p:nvPicPr>
        <p:blipFill>
          <a:blip r:embed="rId3"/>
          <a:stretch>
            <a:fillRect/>
          </a:stretch>
        </p:blipFill>
        <p:spPr>
          <a:xfrm>
            <a:off x="12699" y="0"/>
            <a:ext cx="12192000" cy="1809867"/>
          </a:xfrm>
          <a:prstGeom prst="rect">
            <a:avLst/>
          </a:prstGeom>
        </p:spPr>
      </p:pic>
      <p:sp>
        <p:nvSpPr>
          <p:cNvPr id="8" name="TextBox 7">
            <a:extLst>
              <a:ext uri="{FF2B5EF4-FFF2-40B4-BE49-F238E27FC236}">
                <a16:creationId xmlns:a16="http://schemas.microsoft.com/office/drawing/2014/main" id="{E5C1B027-8E37-1F4F-9514-467588DACFD9}"/>
              </a:ext>
            </a:extLst>
          </p:cNvPr>
          <p:cNvSpPr txBox="1"/>
          <p:nvPr/>
        </p:nvSpPr>
        <p:spPr>
          <a:xfrm>
            <a:off x="3567166" y="568142"/>
            <a:ext cx="3034602" cy="369332"/>
          </a:xfrm>
          <a:prstGeom prst="rect">
            <a:avLst/>
          </a:prstGeom>
          <a:noFill/>
        </p:spPr>
        <p:txBody>
          <a:bodyPr wrap="square" rtlCol="0">
            <a:spAutoFit/>
          </a:bodyPr>
          <a:lstStyle/>
          <a:p>
            <a:pPr algn="ctr"/>
            <a:r>
              <a:rPr lang="en-US" dirty="0">
                <a:solidFill>
                  <a:srgbClr val="0070C0"/>
                </a:solidFill>
              </a:rPr>
              <a:t>Pathways - </a:t>
            </a:r>
            <a:r>
              <a:rPr lang="en-US" dirty="0" err="1">
                <a:solidFill>
                  <a:srgbClr val="0070C0"/>
                </a:solidFill>
              </a:rPr>
              <a:t>Kegg</a:t>
            </a:r>
            <a:endParaRPr lang="en-US" dirty="0">
              <a:solidFill>
                <a:srgbClr val="0070C0"/>
              </a:solidFill>
            </a:endParaRPr>
          </a:p>
        </p:txBody>
      </p:sp>
      <p:sp>
        <p:nvSpPr>
          <p:cNvPr id="9" name="TextBox 8">
            <a:extLst>
              <a:ext uri="{FF2B5EF4-FFF2-40B4-BE49-F238E27FC236}">
                <a16:creationId xmlns:a16="http://schemas.microsoft.com/office/drawing/2014/main" id="{8997A92A-CB6A-D845-B6D7-38114724876E}"/>
              </a:ext>
            </a:extLst>
          </p:cNvPr>
          <p:cNvSpPr txBox="1"/>
          <p:nvPr/>
        </p:nvSpPr>
        <p:spPr>
          <a:xfrm>
            <a:off x="3771900" y="241300"/>
            <a:ext cx="4610100" cy="400110"/>
          </a:xfrm>
          <a:prstGeom prst="rect">
            <a:avLst/>
          </a:prstGeom>
          <a:noFill/>
        </p:spPr>
        <p:txBody>
          <a:bodyPr wrap="square" rtlCol="0">
            <a:spAutoFit/>
          </a:bodyPr>
          <a:lstStyle/>
          <a:p>
            <a:r>
              <a:rPr lang="en-US" sz="2000" dirty="0">
                <a:solidFill>
                  <a:srgbClr val="FF0000"/>
                </a:solidFill>
              </a:rPr>
              <a:t>YES SHE FOUND THE PATHWAYS!!!!!!!</a:t>
            </a:r>
          </a:p>
        </p:txBody>
      </p:sp>
    </p:spTree>
    <p:extLst>
      <p:ext uri="{BB962C8B-B14F-4D97-AF65-F5344CB8AC3E}">
        <p14:creationId xmlns:p14="http://schemas.microsoft.com/office/powerpoint/2010/main" val="4071731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A6639D7-7C1F-9549-9623-BE6B9F7B4D30}"/>
              </a:ext>
            </a:extLst>
          </p:cNvPr>
          <p:cNvPicPr>
            <a:picLocks noGrp="1"/>
          </p:cNvPicPr>
          <p:nvPr>
            <p:ph idx="1"/>
          </p:nvPr>
        </p:nvPicPr>
        <p:blipFill>
          <a:blip r:embed="rId2"/>
          <a:stretch>
            <a:fillRect/>
          </a:stretch>
        </p:blipFill>
        <p:spPr>
          <a:xfrm>
            <a:off x="0" y="2341266"/>
            <a:ext cx="12192000" cy="4516734"/>
          </a:xfrm>
          <a:prstGeom prst="rect">
            <a:avLst/>
          </a:prstGeom>
        </p:spPr>
      </p:pic>
      <p:sp>
        <p:nvSpPr>
          <p:cNvPr id="5" name="TextBox 4">
            <a:extLst>
              <a:ext uri="{FF2B5EF4-FFF2-40B4-BE49-F238E27FC236}">
                <a16:creationId xmlns:a16="http://schemas.microsoft.com/office/drawing/2014/main" id="{1CB6A127-7C02-B343-A030-99D810568DF9}"/>
              </a:ext>
            </a:extLst>
          </p:cNvPr>
          <p:cNvSpPr txBox="1"/>
          <p:nvPr/>
        </p:nvSpPr>
        <p:spPr>
          <a:xfrm>
            <a:off x="810000" y="1412876"/>
            <a:ext cx="3474028" cy="369332"/>
          </a:xfrm>
          <a:prstGeom prst="rect">
            <a:avLst/>
          </a:prstGeom>
          <a:noFill/>
        </p:spPr>
        <p:txBody>
          <a:bodyPr wrap="none" rtlCol="0">
            <a:spAutoFit/>
          </a:bodyPr>
          <a:lstStyle/>
          <a:p>
            <a:r>
              <a:rPr lang="en-US" dirty="0"/>
              <a:t>Removed unrelated Columns</a:t>
            </a:r>
          </a:p>
        </p:txBody>
      </p:sp>
      <p:pic>
        <p:nvPicPr>
          <p:cNvPr id="9" name="Picture 8">
            <a:extLst>
              <a:ext uri="{FF2B5EF4-FFF2-40B4-BE49-F238E27FC236}">
                <a16:creationId xmlns:a16="http://schemas.microsoft.com/office/drawing/2014/main" id="{57212741-4051-8F41-8B77-C75CAEDEEB21}"/>
              </a:ext>
            </a:extLst>
          </p:cNvPr>
          <p:cNvPicPr>
            <a:picLocks noChangeAspect="1"/>
          </p:cNvPicPr>
          <p:nvPr/>
        </p:nvPicPr>
        <p:blipFill>
          <a:blip r:embed="rId3"/>
          <a:stretch>
            <a:fillRect/>
          </a:stretch>
        </p:blipFill>
        <p:spPr>
          <a:xfrm>
            <a:off x="0" y="-1"/>
            <a:ext cx="12192000" cy="2984361"/>
          </a:xfrm>
          <a:prstGeom prst="rect">
            <a:avLst/>
          </a:prstGeom>
        </p:spPr>
      </p:pic>
    </p:spTree>
    <p:extLst>
      <p:ext uri="{BB962C8B-B14F-4D97-AF65-F5344CB8AC3E}">
        <p14:creationId xmlns:p14="http://schemas.microsoft.com/office/powerpoint/2010/main" val="4205741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C74B3-13E7-234F-B60C-94A0CEA62EDA}"/>
              </a:ext>
            </a:extLst>
          </p:cNvPr>
          <p:cNvSpPr>
            <a:spLocks noGrp="1"/>
          </p:cNvSpPr>
          <p:nvPr>
            <p:ph type="title"/>
          </p:nvPr>
        </p:nvSpPr>
        <p:spPr/>
        <p:txBody>
          <a:bodyPr/>
          <a:lstStyle/>
          <a:p>
            <a:pPr algn="ctr"/>
            <a:r>
              <a:rPr lang="en-US" dirty="0"/>
              <a:t>Becoming One with the DATA</a:t>
            </a:r>
          </a:p>
        </p:txBody>
      </p:sp>
      <p:pic>
        <p:nvPicPr>
          <p:cNvPr id="1026" name="Picture 2" descr="Astronomy 1221 - Astronomy Data Analysis | Department of ...">
            <a:extLst>
              <a:ext uri="{FF2B5EF4-FFF2-40B4-BE49-F238E27FC236}">
                <a16:creationId xmlns:a16="http://schemas.microsoft.com/office/drawing/2014/main" id="{CB72B97C-C787-3347-80BB-AB7F3A58DD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854200"/>
            <a:ext cx="11988800" cy="500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832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319E-FC24-DF42-999F-C11392956E2F}"/>
              </a:ext>
            </a:extLst>
          </p:cNvPr>
          <p:cNvSpPr>
            <a:spLocks noGrp="1"/>
          </p:cNvSpPr>
          <p:nvPr>
            <p:ph type="title"/>
          </p:nvPr>
        </p:nvSpPr>
        <p:spPr/>
        <p:txBody>
          <a:bodyPr/>
          <a:lstStyle/>
          <a:p>
            <a:pPr algn="ctr"/>
            <a:r>
              <a:rPr lang="en-US" dirty="0"/>
              <a:t>SFARI – Provides Gene-Scores</a:t>
            </a:r>
            <a:br>
              <a:rPr lang="en-US" dirty="0"/>
            </a:br>
            <a:r>
              <a:rPr lang="en-US" dirty="0"/>
              <a:t>(Scores 1 &amp; 2 autism related)</a:t>
            </a:r>
          </a:p>
        </p:txBody>
      </p:sp>
      <p:pic>
        <p:nvPicPr>
          <p:cNvPr id="4" name="Content Placeholder 3">
            <a:extLst>
              <a:ext uri="{FF2B5EF4-FFF2-40B4-BE49-F238E27FC236}">
                <a16:creationId xmlns:a16="http://schemas.microsoft.com/office/drawing/2014/main" id="{679F7E43-8298-9D43-A527-E155A321729A}"/>
              </a:ext>
            </a:extLst>
          </p:cNvPr>
          <p:cNvPicPr>
            <a:picLocks noGrp="1"/>
          </p:cNvPicPr>
          <p:nvPr>
            <p:ph idx="1"/>
          </p:nvPr>
        </p:nvPicPr>
        <p:blipFill>
          <a:blip r:embed="rId2"/>
          <a:stretch>
            <a:fillRect/>
          </a:stretch>
        </p:blipFill>
        <p:spPr>
          <a:xfrm>
            <a:off x="0" y="1879600"/>
            <a:ext cx="12192000" cy="4978400"/>
          </a:xfrm>
          <a:prstGeom prst="rect">
            <a:avLst/>
          </a:prstGeom>
        </p:spPr>
      </p:pic>
    </p:spTree>
    <p:extLst>
      <p:ext uri="{BB962C8B-B14F-4D97-AF65-F5344CB8AC3E}">
        <p14:creationId xmlns:p14="http://schemas.microsoft.com/office/powerpoint/2010/main" val="34194229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{95F6BDA9-677F-6E42-B58A-3F4CA8F47216}tf10001121</Template>
  <TotalTime>11265</TotalTime>
  <Words>620</Words>
  <Application>Microsoft Macintosh PowerPoint</Application>
  <PresentationFormat>Widescreen</PresentationFormat>
  <Paragraphs>49</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Century Gothic</vt:lpstr>
      <vt:lpstr>HelveticaNeueLTW04-45Light</vt:lpstr>
      <vt:lpstr>Wingdings</vt:lpstr>
      <vt:lpstr>Wingdings 2</vt:lpstr>
      <vt:lpstr>Quotable</vt:lpstr>
      <vt:lpstr>        BMI-520 Final Project</vt:lpstr>
      <vt:lpstr>    Genome Sequencing Analysis of Individuals with autism can locate genes which indicate comorbidities. This can be used to identify potential health risks, determine effective personalized treatment plans and offer a better understanding of the causes and treatment options for autism </vt:lpstr>
      <vt:lpstr>        It’s all about the data:</vt:lpstr>
      <vt:lpstr>PowerPoint Presentation</vt:lpstr>
      <vt:lpstr>PowerPoint Presentation</vt:lpstr>
      <vt:lpstr>PowerPoint Presentation</vt:lpstr>
      <vt:lpstr>PowerPoint Presentation</vt:lpstr>
      <vt:lpstr>Becoming One with the DATA</vt:lpstr>
      <vt:lpstr>SFARI – Provides Gene-Scores (Scores 1 &amp; 2 autism related)</vt:lpstr>
      <vt:lpstr>Disorders manipulate data to gene, disorder for each disorder and order by Disorder</vt:lpstr>
      <vt:lpstr>Disorders manipulate data to gene, disorder for each disorder and order by Disorder</vt:lpstr>
      <vt:lpstr>GSEA - Pathway  Provides Kegg Human Genome Dataset Again manipulated data to Pathway,Gene, one per row  Added Pathway Number and Number in Path final &lt; 20 Number in Path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Lessons Learned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Keck, Eileen</dc:creator>
  <cp:lastModifiedBy>Keck, Eileen</cp:lastModifiedBy>
  <cp:revision>71</cp:revision>
  <dcterms:created xsi:type="dcterms:W3CDTF">2021-03-13T23:11:08Z</dcterms:created>
  <dcterms:modified xsi:type="dcterms:W3CDTF">2021-05-13T01:36:33Z</dcterms:modified>
</cp:coreProperties>
</file>